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8.jpeg" ContentType="image/jpe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26.png" ContentType="image/png"/>
  <Override PartName="/ppt/media/image32.png" ContentType="image/png"/>
  <Override PartName="/ppt/media/image2.png" ContentType="image/png"/>
  <Override PartName="/ppt/media/image14.png" ContentType="image/png"/>
  <Override PartName="/ppt/media/image35.png" ContentType="image/png"/>
  <Override PartName="/ppt/media/image5.png" ContentType="image/png"/>
  <Override PartName="/ppt/media/image17.png" ContentType="image/png"/>
  <Override PartName="/ppt/media/image28.png" ContentType="image/png"/>
  <Override PartName="/ppt/media/image25.png" ContentType="image/png"/>
  <Override PartName="/ppt/media/image62.png" ContentType="image/png"/>
  <Override PartName="/ppt/media/image51.jpeg" ContentType="image/jpeg"/>
  <Override PartName="/ppt/media/image6.jpeg" ContentType="image/jpeg"/>
  <Override PartName="/ppt/media/image60.png" ContentType="image/png"/>
  <Override PartName="/ppt/media/image18.png" ContentType="image/png"/>
  <Override PartName="/ppt/media/image63.jpeg" ContentType="image/jpeg"/>
  <Override PartName="/ppt/media/image29.png" ContentType="image/png"/>
  <Override PartName="/ppt/media/image23.png" ContentType="image/png"/>
  <Override PartName="/ppt/media/image61.png" ContentType="image/png"/>
  <Override PartName="/ppt/media/image24.png" ContentType="image/png"/>
  <Override PartName="/ppt/media/image59.png" ContentType="image/png"/>
  <Override PartName="/ppt/media/image22.png" ContentType="image/png"/>
  <Override PartName="/ppt/media/image57.png" ContentType="image/png"/>
  <Override PartName="/ppt/media/image20.png" ContentType="image/png"/>
  <Override PartName="/ppt/media/image10.png" ContentType="image/png"/>
  <Override PartName="/ppt/media/image47.png" ContentType="image/png"/>
  <Override PartName="/ppt/media/image1.jpeg" ContentType="image/jpeg"/>
  <Override PartName="/ppt/media/image21.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0.png" ContentType="image/png"/>
  <Override PartName="/ppt/media/image31.png" ContentType="image/png"/>
  <Override PartName="/ppt/media/image36.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2.png" ContentType="image/png"/>
  <Override PartName="/ppt/media/image5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GB" sz="4400" spc="-1" strike="noStrike">
                <a:latin typeface="Arial"/>
              </a:rPr>
              <a:t>Click to move the slide</a:t>
            </a:r>
            <a:endParaRPr b="0" lang="en-GB"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GB" sz="2000" spc="-1" strike="noStrike">
                <a:latin typeface="Arial"/>
              </a:rPr>
              <a:t>Click to edit the notes' format</a:t>
            </a:r>
            <a:endParaRPr b="0" lang="en-GB"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GB" sz="1400" spc="-1" strike="noStrike">
                <a:latin typeface="Times New Roman"/>
              </a:rPr>
              <a:t>&lt;header&gt;</a:t>
            </a:r>
            <a:endParaRPr b="0" lang="en-GB"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GB" sz="1400" spc="-1" strike="noStrike">
                <a:latin typeface="Times New Roman"/>
              </a:rPr>
              <a:t>&lt;date/time&gt;</a:t>
            </a:r>
            <a:endParaRPr b="0" lang="en-GB"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GB" sz="1400" spc="-1" strike="noStrike">
                <a:latin typeface="Times New Roman"/>
              </a:rPr>
              <a:t>&lt;footer&gt;</a:t>
            </a:r>
            <a:endParaRPr b="0" lang="en-GB"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9888444-1DD0-4DA2-BDFC-E644315B2C53}"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685800" y="1143000"/>
            <a:ext cx="5485680" cy="3085560"/>
          </a:xfrm>
          <a:prstGeom prst="rect">
            <a:avLst/>
          </a:prstGeom>
        </p:spPr>
      </p:sp>
      <p:sp>
        <p:nvSpPr>
          <p:cNvPr id="317" name="PlaceHolder 2"/>
          <p:cNvSpPr>
            <a:spLocks noGrp="1"/>
          </p:cNvSpPr>
          <p:nvPr>
            <p:ph type="body"/>
          </p:nvPr>
        </p:nvSpPr>
        <p:spPr>
          <a:xfrm>
            <a:off x="685800" y="4400640"/>
            <a:ext cx="5485680" cy="3599640"/>
          </a:xfrm>
          <a:prstGeom prst="rect">
            <a:avLst/>
          </a:prstGeom>
        </p:spPr>
        <p:txBody>
          <a:bodyPr lIns="0" rIns="0" tIns="0" bIns="0">
            <a:noAutofit/>
          </a:bodyPr>
          <a:p>
            <a:endParaRPr b="0" lang="en-GB" sz="2000" spc="-1" strike="noStrike">
              <a:latin typeface="Arial"/>
            </a:endParaRPr>
          </a:p>
        </p:txBody>
      </p:sp>
      <p:sp>
        <p:nvSpPr>
          <p:cNvPr id="31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CF39441-6A64-44A0-A1B4-3E0E5084B381}" type="slidenum">
              <a:rPr b="0" lang="en-US" sz="1200" spc="-1" strike="noStrike">
                <a:latin typeface="Times New Roman"/>
              </a:rPr>
              <a:t>&lt;number&gt;</a:t>
            </a:fld>
            <a:endParaRPr b="0" lang="en-GB"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5800" y="1143000"/>
            <a:ext cx="5485680" cy="3085560"/>
          </a:xfrm>
          <a:prstGeom prst="rect">
            <a:avLst/>
          </a:prstGeom>
        </p:spPr>
      </p:sp>
      <p:sp>
        <p:nvSpPr>
          <p:cNvPr id="311" name="PlaceHolder 2"/>
          <p:cNvSpPr>
            <a:spLocks noGrp="1"/>
          </p:cNvSpPr>
          <p:nvPr>
            <p:ph type="body"/>
          </p:nvPr>
        </p:nvSpPr>
        <p:spPr>
          <a:xfrm>
            <a:off x="685800" y="4400640"/>
            <a:ext cx="5485680" cy="3599640"/>
          </a:xfrm>
          <a:prstGeom prst="rect">
            <a:avLst/>
          </a:prstGeom>
        </p:spPr>
        <p:txBody>
          <a:bodyPr lIns="0" rIns="0" tIns="0" bIns="0">
            <a:noAutofit/>
          </a:bodyPr>
          <a:p>
            <a:endParaRPr b="0" lang="en-GB" sz="2000" spc="-1" strike="noStrike">
              <a:latin typeface="Arial"/>
            </a:endParaRPr>
          </a:p>
        </p:txBody>
      </p:sp>
      <p:sp>
        <p:nvSpPr>
          <p:cNvPr id="31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0418DB-9049-4B2B-B2E6-851663E2EC00}" type="slidenum">
              <a:rPr b="0" lang="en-US" sz="1200" spc="-1" strike="noStrike">
                <a:latin typeface="Times New Roman"/>
              </a:rPr>
              <a:t>&lt;number&gt;</a:t>
            </a:fld>
            <a:endParaRPr b="0" lang="en-GB"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5680" cy="3085560"/>
          </a:xfrm>
          <a:prstGeom prst="rect">
            <a:avLst/>
          </a:prstGeom>
        </p:spPr>
      </p:sp>
      <p:sp>
        <p:nvSpPr>
          <p:cNvPr id="320" name="PlaceHolder 2"/>
          <p:cNvSpPr>
            <a:spLocks noGrp="1"/>
          </p:cNvSpPr>
          <p:nvPr>
            <p:ph type="body"/>
          </p:nvPr>
        </p:nvSpPr>
        <p:spPr>
          <a:xfrm>
            <a:off x="685800" y="4400640"/>
            <a:ext cx="5485680" cy="3599640"/>
          </a:xfrm>
          <a:prstGeom prst="rect">
            <a:avLst/>
          </a:prstGeom>
        </p:spPr>
        <p:txBody>
          <a:bodyPr lIns="0" rIns="0" tIns="0" bIns="0">
            <a:noAutofit/>
          </a:bodyPr>
          <a:p>
            <a:endParaRPr b="0" lang="en-GB" sz="2000" spc="-1" strike="noStrike">
              <a:latin typeface="Arial"/>
            </a:endParaRPr>
          </a:p>
        </p:txBody>
      </p:sp>
      <p:sp>
        <p:nvSpPr>
          <p:cNvPr id="32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E8FBCCD-DD8A-4A03-AE8E-45F9D7562DC6}" type="slidenum">
              <a:rPr b="0" lang="en-US" sz="1200" spc="-1" strike="noStrike">
                <a:latin typeface="Times New Roman"/>
              </a:rPr>
              <a:t>&lt;number&gt;</a:t>
            </a:fld>
            <a:endParaRPr b="0" lang="en-GB"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5800" y="1143000"/>
            <a:ext cx="5485680" cy="3085560"/>
          </a:xfrm>
          <a:prstGeom prst="rect">
            <a:avLst/>
          </a:prstGeom>
        </p:spPr>
      </p:sp>
      <p:sp>
        <p:nvSpPr>
          <p:cNvPr id="314" name="PlaceHolder 2"/>
          <p:cNvSpPr>
            <a:spLocks noGrp="1"/>
          </p:cNvSpPr>
          <p:nvPr>
            <p:ph type="body"/>
          </p:nvPr>
        </p:nvSpPr>
        <p:spPr>
          <a:xfrm>
            <a:off x="685800" y="4400640"/>
            <a:ext cx="5485680" cy="3599640"/>
          </a:xfrm>
          <a:prstGeom prst="rect">
            <a:avLst/>
          </a:prstGeom>
        </p:spPr>
        <p:txBody>
          <a:bodyPr lIns="0" rIns="0" tIns="0" bIns="0">
            <a:noAutofit/>
          </a:bodyPr>
          <a:p>
            <a:endParaRPr b="0" lang="en-GB" sz="2000" spc="-1" strike="noStrike">
              <a:latin typeface="Arial"/>
            </a:endParaRPr>
          </a:p>
        </p:txBody>
      </p:sp>
      <p:sp>
        <p:nvSpPr>
          <p:cNvPr id="31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6721D26-1E1A-4634-9441-DFBB630797A3}" type="slidenum">
              <a:rPr b="0" lang="en-US" sz="1200" spc="-1" strike="noStrike">
                <a:latin typeface="Times New Roman"/>
              </a:rPr>
              <a:t>&lt;number&gt;</a:t>
            </a:fld>
            <a:endParaRPr b="0" lang="en-GB"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GB"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GB" sz="4400" spc="-1" strike="noStrike">
                <a:latin typeface="Arial"/>
              </a:rPr>
              <a:t>Click to edit the title text format</a:t>
            </a:r>
            <a:endParaRPr b="0" lang="en-GB"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GB" sz="4400" spc="-1" strike="noStrike">
                <a:latin typeface="Arial"/>
              </a:rPr>
              <a:t>Click to edit the title text format</a:t>
            </a:r>
            <a:endParaRPr b="0" lang="en-GB"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GB" sz="4400" spc="-1" strike="noStrike">
                <a:latin typeface="Arial"/>
              </a:rPr>
              <a:t>Click to edit the title text format</a:t>
            </a:r>
            <a:endParaRPr b="0" lang="en-GB"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GB" sz="4400" spc="-1" strike="noStrike">
                <a:latin typeface="Arial"/>
              </a:rPr>
              <a:t>Click to edit the title text format</a:t>
            </a:r>
            <a:endParaRPr b="0" lang="en-GB"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888480" y="4568760"/>
            <a:ext cx="251388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Todd From Osaka</a:t>
            </a:r>
            <a:endParaRPr b="0" lang="en-GB" sz="1800" spc="-1" strike="noStrike">
              <a:latin typeface="Arial"/>
            </a:endParaRPr>
          </a:p>
          <a:p>
            <a:pPr>
              <a:lnSpc>
                <a:spcPct val="100000"/>
              </a:lnSpc>
            </a:pPr>
            <a:r>
              <a:rPr b="0" lang="en-US" sz="1800" spc="-1" strike="noStrike">
                <a:solidFill>
                  <a:srgbClr val="e7e6e6"/>
                </a:solidFill>
                <a:latin typeface="Abadi"/>
                <a:ea typeface="SF Pro"/>
              </a:rPr>
              <a:t>January 25</a:t>
            </a:r>
            <a:r>
              <a:rPr b="0" lang="en-US" sz="1800" spc="-1" strike="noStrike" baseline="14000000">
                <a:solidFill>
                  <a:srgbClr val="e7e6e6"/>
                </a:solidFill>
                <a:latin typeface="Abadi"/>
                <a:ea typeface="SF Pro"/>
              </a:rPr>
              <a:t>th</a:t>
            </a:r>
            <a:r>
              <a:rPr b="0" lang="en-US" sz="1800" spc="-1" strike="noStrike">
                <a:solidFill>
                  <a:srgbClr val="e7e6e6"/>
                </a:solidFill>
                <a:latin typeface="Abadi"/>
                <a:ea typeface="SF Pro"/>
              </a:rPr>
              <a:t>, 2023</a:t>
            </a:r>
            <a:endParaRPr b="0" lang="en-GB" sz="1800" spc="-1" strike="noStrike">
              <a:latin typeface="Arial"/>
            </a:endParaRPr>
          </a:p>
        </p:txBody>
      </p:sp>
      <p:pic>
        <p:nvPicPr>
          <p:cNvPr id="159" name="Picture 2" descr="IBM Skills Network Logo - Horizontal-noai copy.png"/>
          <p:cNvPicPr/>
          <p:nvPr/>
        </p:nvPicPr>
        <p:blipFill>
          <a:blip r:embed="rId2"/>
          <a:stretch/>
        </p:blipFill>
        <p:spPr>
          <a:xfrm>
            <a:off x="889920" y="676800"/>
            <a:ext cx="2103480" cy="628560"/>
          </a:xfrm>
          <a:prstGeom prst="rect">
            <a:avLst/>
          </a:prstGeom>
          <a:ln>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22FBF9D-0721-4FCD-8EEB-184A0C4B6D59}" type="slidenum">
              <a:rPr b="0" lang="en-US" sz="1600" spc="-1" strike="noStrike">
                <a:solidFill>
                  <a:srgbClr val="1c7ddb"/>
                </a:solidFill>
                <a:latin typeface="Abadi"/>
              </a:rPr>
              <a:t>9</a:t>
            </a:fld>
            <a:endParaRPr b="0" lang="en-GB" sz="1600" spc="-1" strike="noStrike">
              <a:latin typeface="Arial"/>
            </a:endParaRPr>
          </a:p>
        </p:txBody>
      </p:sp>
      <p:sp>
        <p:nvSpPr>
          <p:cNvPr id="190" name="CustomShape 2"/>
          <p:cNvSpPr/>
          <p:nvPr/>
        </p:nvSpPr>
        <p:spPr>
          <a:xfrm>
            <a:off x="648000" y="1440000"/>
            <a:ext cx="10656000" cy="4752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292929"/>
                </a:solidFill>
                <a:latin typeface="Abadi"/>
              </a:rPr>
              <a:t>In the raw data (from the API and the internet), there was a lot of text.  For example, a successful ocean landing was signified by “True Ocean”, and an unsuccessful one was signified by “False Ocean”.  There were many other such problems.</a:t>
            </a:r>
            <a:endParaRPr b="0" lang="en-GB" sz="2200" spc="-1" strike="noStrike">
              <a:latin typeface="Arial"/>
            </a:endParaRPr>
          </a:p>
          <a:p>
            <a:pPr>
              <a:lnSpc>
                <a:spcPct val="100000"/>
              </a:lnSpc>
            </a:pPr>
            <a:endParaRPr b="0" lang="en-GB" sz="2200" spc="-1" strike="noStrike">
              <a:latin typeface="Arial"/>
            </a:endParaRPr>
          </a:p>
          <a:p>
            <a:pPr>
              <a:lnSpc>
                <a:spcPct val="100000"/>
              </a:lnSpc>
            </a:pPr>
            <a:r>
              <a:rPr b="0" lang="en-US" sz="2200" spc="-1" strike="noStrike">
                <a:solidFill>
                  <a:srgbClr val="292929"/>
                </a:solidFill>
                <a:latin typeface="Abadi"/>
              </a:rPr>
              <a:t>In order to prepare the data for visualization, we had to ‘one-hot encode’ all such textual data.  Also, some data was missing, so we had to interpolate it using the average of the data column from which it came.</a:t>
            </a:r>
            <a:endParaRPr b="0" lang="en-GB" sz="2200" spc="-1" strike="noStrike">
              <a:latin typeface="Arial"/>
            </a:endParaRPr>
          </a:p>
          <a:p>
            <a:pPr>
              <a:lnSpc>
                <a:spcPct val="100000"/>
              </a:lnSpc>
            </a:pPr>
            <a:endParaRPr b="0" lang="en-GB" sz="2200" spc="-1" strike="noStrike">
              <a:latin typeface="Arial"/>
            </a:endParaRPr>
          </a:p>
          <a:p>
            <a:pPr>
              <a:lnSpc>
                <a:spcPct val="100000"/>
              </a:lnSpc>
            </a:pPr>
            <a:r>
              <a:rPr b="0" lang="en-US" sz="2200" spc="-1" strike="noStrike">
                <a:solidFill>
                  <a:srgbClr val="292929"/>
                </a:solidFill>
                <a:latin typeface="Abadi"/>
              </a:rPr>
              <a:t>Source code is here:</a:t>
            </a:r>
            <a:endParaRPr b="0" lang="en-GB" sz="2200" spc="-1" strike="noStrike">
              <a:latin typeface="Arial"/>
            </a:endParaRPr>
          </a:p>
        </p:txBody>
      </p:sp>
      <p:sp>
        <p:nvSpPr>
          <p:cNvPr id="19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96B0889-9E50-4909-9FDE-6CDD13DE5E04}" type="slidenum">
              <a:rPr b="0" lang="en-US" sz="1600" spc="-1" strike="noStrike">
                <a:solidFill>
                  <a:srgbClr val="1c7ddb"/>
                </a:solidFill>
                <a:latin typeface="Abadi"/>
              </a:rPr>
              <a:t>10</a:t>
            </a:fld>
            <a:endParaRPr b="0" lang="en-GB" sz="1600" spc="-1" strike="noStrike">
              <a:latin typeface="Arial"/>
            </a:endParaRPr>
          </a:p>
        </p:txBody>
      </p:sp>
      <p:sp>
        <p:nvSpPr>
          <p:cNvPr id="193" name="CustomShape 2"/>
          <p:cNvSpPr/>
          <p:nvPr/>
        </p:nvSpPr>
        <p:spPr>
          <a:xfrm>
            <a:off x="576000" y="1368000"/>
            <a:ext cx="10728000" cy="4896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rPr>
              <a:t>During our exploratory data analysis, we used Seaborn to plot many figures, to look for correlations visually.</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We thought there may be some kind of correlation between successful landings and orbit height, or orbit type and payload weight, so we plotted those as scatter plots, among other charts.</a:t>
            </a:r>
            <a:endParaRPr b="0" lang="en-GB" sz="2200" spc="-1" strike="noStrike">
              <a:latin typeface="Arial"/>
            </a:endParaRPr>
          </a:p>
          <a:p>
            <a:pPr>
              <a:lnSpc>
                <a:spcPct val="100000"/>
              </a:lnSpc>
              <a:spcBef>
                <a:spcPts val="1400"/>
              </a:spcBef>
            </a:pP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Source code is here:</a:t>
            </a:r>
            <a:endParaRPr b="0" lang="en-GB" sz="2200" spc="-1" strike="noStrike">
              <a:latin typeface="Arial"/>
            </a:endParaRPr>
          </a:p>
        </p:txBody>
      </p:sp>
      <p:sp>
        <p:nvSpPr>
          <p:cNvPr id="19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EC8B5E4-7392-4286-9C99-C1AFF31B7603}" type="slidenum">
              <a:rPr b="0" lang="en-US" sz="1600" spc="-1" strike="noStrike">
                <a:solidFill>
                  <a:srgbClr val="1c7ddb"/>
                </a:solidFill>
                <a:latin typeface="Abadi"/>
              </a:rPr>
              <a:t>11</a:t>
            </a:fld>
            <a:endParaRPr b="0" lang="en-GB" sz="1600" spc="-1" strike="noStrike">
              <a:latin typeface="Arial"/>
            </a:endParaRPr>
          </a:p>
        </p:txBody>
      </p:sp>
      <p:sp>
        <p:nvSpPr>
          <p:cNvPr id="196" name="CustomShape 2"/>
          <p:cNvSpPr/>
          <p:nvPr/>
        </p:nvSpPr>
        <p:spPr>
          <a:xfrm>
            <a:off x="504000" y="1440000"/>
            <a:ext cx="10800000" cy="4824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rPr>
              <a:t>We used SQL to perform many queries to explore the data, they are listed below.  Source code is here:</a:t>
            </a:r>
            <a:endParaRPr b="0" lang="en-GB" sz="2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DISTINCT(Launch_Site) FROM spacex</a:t>
            </a:r>
            <a:endParaRPr b="0" lang="en-GB" sz="1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Launch_Site FROM spacex WHERE Launch_Site LIKE "CCA%" LIMIT 5</a:t>
            </a:r>
            <a:endParaRPr b="0" lang="en-GB" sz="1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SUM(PAYLOAD_MASS__KG_) FROM spacex WHERE Customer="NASA (CRS)"</a:t>
            </a:r>
            <a:endParaRPr b="0" lang="en-GB" sz="1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AVG(PAYLOAD_MASS__KG_) FROM spacex WHERE Booster_Version="F9 v1.1"</a:t>
            </a:r>
            <a:endParaRPr b="0" lang="en-GB" sz="1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MIN(DATE) FROM spacex WHERE Landing_Outcome="Success (ground pad)"</a:t>
            </a:r>
            <a:endParaRPr b="0" lang="en-GB" sz="1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DISTINCT(Booster_Version) FROM spacex WHERE Landing_Outcome="Success (drone ship)" AND PAYLOAD_MASS__KG_ BETWEEN 4000 AND 6000</a:t>
            </a:r>
            <a:endParaRPr b="0" lang="en-GB" sz="1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COUNT(*) FROM spacex WHERE Landing_Outcome LIKE "Success%" </a:t>
            </a:r>
            <a:endParaRPr b="0" lang="en-GB" sz="1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DISTINCT(Booster_Version) FROM spacex WHERE PAYLOAD_MASS__KG_ = (SELECT MAX(PAYLOAD_MASS__KG_) FROM spacex)</a:t>
            </a:r>
            <a:endParaRPr b="0" lang="en-GB" sz="1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Landing_Outcome, Booster_Version, Launch_Site FROM spacex WHERE Date LIKE "%2015"</a:t>
            </a:r>
            <a:endParaRPr b="0" lang="en-GB" sz="1200" spc="-1" strike="noStrike">
              <a:latin typeface="Arial"/>
            </a:endParaRPr>
          </a:p>
          <a:p>
            <a:pPr marL="216000" indent="-216000">
              <a:lnSpc>
                <a:spcPct val="100000"/>
              </a:lnSpc>
              <a:spcBef>
                <a:spcPts val="1400"/>
              </a:spcBef>
              <a:buClr>
                <a:srgbClr val="292929"/>
              </a:buClr>
              <a:buFont typeface="Wingdings" charset="2"/>
              <a:buChar char=""/>
            </a:pPr>
            <a:r>
              <a:rPr b="0" lang="en-US" sz="1200" spc="-1" strike="noStrike">
                <a:solidFill>
                  <a:srgbClr val="292929"/>
                </a:solidFill>
                <a:latin typeface="Abadi"/>
              </a:rPr>
              <a:t>SELECT COUNT(Landing_Outcome), Landing_Outcome FROM spacex WHERE Date BETWEEN "2010-04-06" AND "2017-03-20" GROUP BY Landing_Outcome ORDER BY COUNT(Landing_Outcome) DESC</a:t>
            </a:r>
            <a:endParaRPr b="0" lang="en-GB" sz="1200" spc="-1" strike="noStrike">
              <a:latin typeface="Arial"/>
            </a:endParaRPr>
          </a:p>
          <a:p>
            <a:pPr>
              <a:lnSpc>
                <a:spcPct val="100000"/>
              </a:lnSpc>
            </a:pPr>
            <a:endParaRPr b="0" lang="en-GB" sz="1200" spc="-1" strike="noStrike">
              <a:latin typeface="Arial"/>
            </a:endParaRPr>
          </a:p>
          <a:p>
            <a:pPr>
              <a:lnSpc>
                <a:spcPct val="100000"/>
              </a:lnSpc>
            </a:pPr>
            <a:endParaRPr b="0" lang="en-GB" sz="1200" spc="-1" strike="noStrike">
              <a:latin typeface="Arial"/>
            </a:endParaRPr>
          </a:p>
          <a:p>
            <a:pPr>
              <a:lnSpc>
                <a:spcPct val="100000"/>
              </a:lnSpc>
            </a:pPr>
            <a:endParaRPr b="0" lang="en-GB" sz="1200" spc="-1" strike="noStrike">
              <a:latin typeface="Arial"/>
            </a:endParaRPr>
          </a:p>
        </p:txBody>
      </p:sp>
      <p:sp>
        <p:nvSpPr>
          <p:cNvPr id="197"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SQL</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8"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0BF222F-99C1-4B34-B731-C37E137E834E}" type="slidenum">
              <a:rPr b="0" lang="en-US" sz="1600" spc="-1" strike="noStrike">
                <a:solidFill>
                  <a:srgbClr val="1c7ddb"/>
                </a:solidFill>
                <a:latin typeface="Abadi"/>
              </a:rPr>
              <a:t>12</a:t>
            </a:fld>
            <a:endParaRPr b="0" lang="en-GB" sz="1600" spc="-1" strike="noStrike">
              <a:latin typeface="Arial"/>
            </a:endParaRPr>
          </a:p>
        </p:txBody>
      </p:sp>
      <p:sp>
        <p:nvSpPr>
          <p:cNvPr id="199" name="CustomShape 2"/>
          <p:cNvSpPr/>
          <p:nvPr/>
        </p:nvSpPr>
        <p:spPr>
          <a:xfrm>
            <a:off x="360000" y="1296000"/>
            <a:ext cx="11097360" cy="4968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Using Folium, we made interactive maps showing the location of each launch site, as well as markers indicating how many successful and unsuccessful landings were associated with launching from that site.</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We also looked at distance to the coast, distance to major roadways, and distance to cities, for each launch site.</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Source code is here:</a:t>
            </a:r>
            <a:endParaRPr b="0" lang="en-GB" sz="2200" spc="-1" strike="noStrike">
              <a:latin typeface="Arial"/>
            </a:endParaRPr>
          </a:p>
          <a:p>
            <a:pPr>
              <a:lnSpc>
                <a:spcPct val="100000"/>
              </a:lnSpc>
              <a:spcBef>
                <a:spcPts val="1400"/>
              </a:spcBef>
            </a:pPr>
            <a:endParaRPr b="0" lang="en-GB" sz="2200" spc="-1" strike="noStrike">
              <a:latin typeface="Arial"/>
            </a:endParaRPr>
          </a:p>
        </p:txBody>
      </p:sp>
      <p:sp>
        <p:nvSpPr>
          <p:cNvPr id="200"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4C9B64B-CAC0-439B-A535-E04337995AE9}" type="slidenum">
              <a:rPr b="0" lang="en-US" sz="1600" spc="-1" strike="noStrike">
                <a:solidFill>
                  <a:srgbClr val="1c7ddb"/>
                </a:solidFill>
                <a:latin typeface="Abadi"/>
              </a:rPr>
              <a:t>13</a:t>
            </a:fld>
            <a:endParaRPr b="0" lang="en-GB" sz="1600" spc="-1" strike="noStrike">
              <a:latin typeface="Arial"/>
            </a:endParaRPr>
          </a:p>
        </p:txBody>
      </p:sp>
      <p:sp>
        <p:nvSpPr>
          <p:cNvPr id="202" name="CustomShape 2"/>
          <p:cNvSpPr/>
          <p:nvPr/>
        </p:nvSpPr>
        <p:spPr>
          <a:xfrm>
            <a:off x="504000" y="1368000"/>
            <a:ext cx="10584000" cy="4968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Plotly allowed us to build an interactive web-based dashboard, showing the percent of successful landings associated with each launch site, as well as a scatter plot showing payload weight vs. landing success (which is filterable, so different payload ranges can be selected and viewed).</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Source code is here:</a:t>
            </a:r>
            <a:endParaRPr b="0" lang="en-GB" sz="2200" spc="-1" strike="noStrike">
              <a:latin typeface="Arial"/>
            </a:endParaRPr>
          </a:p>
        </p:txBody>
      </p:sp>
      <p:sp>
        <p:nvSpPr>
          <p:cNvPr id="20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 Dashboard with Plotly Dash</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B40E1D3-CDCB-491E-B685-81BEAB29A191}" type="slidenum">
              <a:rPr b="0" lang="en-US" sz="1600" spc="-1" strike="noStrike">
                <a:solidFill>
                  <a:srgbClr val="1c7ddb"/>
                </a:solidFill>
                <a:latin typeface="Abadi"/>
              </a:rPr>
              <a:t>14</a:t>
            </a:fld>
            <a:endParaRPr b="0" lang="en-GB" sz="1600" spc="-1" strike="noStrike">
              <a:latin typeface="Arial"/>
            </a:endParaRPr>
          </a:p>
        </p:txBody>
      </p:sp>
      <p:sp>
        <p:nvSpPr>
          <p:cNvPr id="205" name="CustomShape 2"/>
          <p:cNvSpPr/>
          <p:nvPr/>
        </p:nvSpPr>
        <p:spPr>
          <a:xfrm>
            <a:off x="770040" y="1368000"/>
            <a:ext cx="10389960" cy="48081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Once all the data was assembled, we set out to predict the outcome of the landing (successful or not successful) based on the data.</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We used a number of machine learning models for classification, and found that a decision tree was the best choice, and was able to classify the landing outcomes with high accuracy.</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Each model was tuned, trained and tested using the following workflow:</a:t>
            </a:r>
            <a:endParaRPr b="0" lang="en-GB" sz="2200" spc="-1" strike="noStrike">
              <a:latin typeface="Arial"/>
            </a:endParaRPr>
          </a:p>
          <a:p>
            <a:pPr>
              <a:lnSpc>
                <a:spcPct val="100000"/>
              </a:lnSpc>
              <a:spcBef>
                <a:spcPts val="1400"/>
              </a:spcBef>
            </a:pPr>
            <a:endParaRPr b="0" lang="en-GB" sz="2200" spc="-1" strike="noStrike">
              <a:latin typeface="Arial"/>
            </a:endParaRPr>
          </a:p>
          <a:p>
            <a:pPr>
              <a:lnSpc>
                <a:spcPct val="100000"/>
              </a:lnSpc>
              <a:spcBef>
                <a:spcPts val="1400"/>
              </a:spcBef>
            </a:pPr>
            <a:endParaRPr b="0" lang="en-GB" sz="2200" spc="-1" strike="noStrike">
              <a:latin typeface="Arial"/>
            </a:endParaRPr>
          </a:p>
          <a:p>
            <a:pPr>
              <a:lnSpc>
                <a:spcPct val="100000"/>
              </a:lnSpc>
              <a:spcBef>
                <a:spcPts val="1400"/>
              </a:spcBef>
            </a:pP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Source code is here:</a:t>
            </a:r>
            <a:endParaRPr b="0" lang="en-GB" sz="2200" spc="-1" strike="noStrike">
              <a:latin typeface="Arial"/>
            </a:endParaRPr>
          </a:p>
        </p:txBody>
      </p:sp>
      <p:sp>
        <p:nvSpPr>
          <p:cNvPr id="206"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en-GB" sz="4000" spc="-1" strike="noStrike">
              <a:latin typeface="Arial"/>
            </a:endParaRPr>
          </a:p>
        </p:txBody>
      </p:sp>
      <p:sp>
        <p:nvSpPr>
          <p:cNvPr id="207" name="CustomShape 4"/>
          <p:cNvSpPr/>
          <p:nvPr/>
        </p:nvSpPr>
        <p:spPr>
          <a:xfrm>
            <a:off x="432000" y="3960360"/>
            <a:ext cx="3312000" cy="1152000"/>
          </a:xfrm>
          <a:custGeom>
            <a:avLst/>
            <a:gdLst/>
            <a:ahLst/>
            <a:rect l="0" t="0" r="r" b="b"/>
            <a:pathLst>
              <a:path w="9202" h="3202">
                <a:moveTo>
                  <a:pt x="0" y="0"/>
                </a:moveTo>
                <a:lnTo>
                  <a:pt x="6584" y="0"/>
                </a:lnTo>
                <a:lnTo>
                  <a:pt x="9201" y="1600"/>
                </a:lnTo>
                <a:lnTo>
                  <a:pt x="6584" y="3201"/>
                </a:lnTo>
                <a:lnTo>
                  <a:pt x="0" y="3201"/>
                </a:lnTo>
                <a:lnTo>
                  <a:pt x="2616" y="160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GB" sz="1800" spc="-1" strike="noStrike">
                <a:latin typeface="Arial"/>
              </a:rPr>
              <a:t>Grid search to </a:t>
            </a:r>
            <a:endParaRPr b="0" lang="en-GB" sz="1800" spc="-1" strike="noStrike">
              <a:latin typeface="Arial"/>
            </a:endParaRPr>
          </a:p>
          <a:p>
            <a:pPr algn="ctr"/>
            <a:r>
              <a:rPr b="0" lang="en-GB" sz="1800" spc="-1" strike="noStrike">
                <a:latin typeface="Arial"/>
              </a:rPr>
              <a:t>Find the best</a:t>
            </a:r>
            <a:endParaRPr b="0" lang="en-GB" sz="1800" spc="-1" strike="noStrike">
              <a:latin typeface="Arial"/>
            </a:endParaRPr>
          </a:p>
          <a:p>
            <a:pPr algn="ctr"/>
            <a:r>
              <a:rPr b="0" lang="en-GB" sz="1800" spc="-1" strike="noStrike">
                <a:latin typeface="Arial"/>
              </a:rPr>
              <a:t>parameters</a:t>
            </a:r>
            <a:endParaRPr b="0" lang="en-GB" sz="1800" spc="-1" strike="noStrike">
              <a:latin typeface="Arial"/>
            </a:endParaRPr>
          </a:p>
          <a:p>
            <a:pPr algn="ctr"/>
            <a:endParaRPr b="0" lang="en-GB" sz="1800" spc="-1" strike="noStrike">
              <a:latin typeface="Arial"/>
            </a:endParaRPr>
          </a:p>
        </p:txBody>
      </p:sp>
      <p:sp>
        <p:nvSpPr>
          <p:cNvPr id="208" name="CustomShape 5"/>
          <p:cNvSpPr/>
          <p:nvPr/>
        </p:nvSpPr>
        <p:spPr>
          <a:xfrm>
            <a:off x="3024000" y="3960720"/>
            <a:ext cx="3312000" cy="1152000"/>
          </a:xfrm>
          <a:custGeom>
            <a:avLst/>
            <a:gdLst/>
            <a:ahLst/>
            <a:rect l="0" t="0" r="r" b="b"/>
            <a:pathLst>
              <a:path w="9202" h="3202">
                <a:moveTo>
                  <a:pt x="0" y="0"/>
                </a:moveTo>
                <a:lnTo>
                  <a:pt x="6584" y="0"/>
                </a:lnTo>
                <a:lnTo>
                  <a:pt x="9201" y="1600"/>
                </a:lnTo>
                <a:lnTo>
                  <a:pt x="6584" y="3201"/>
                </a:lnTo>
                <a:lnTo>
                  <a:pt x="0" y="3201"/>
                </a:lnTo>
                <a:lnTo>
                  <a:pt x="2616" y="160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GB" sz="1800" spc="-1" strike="noStrike">
                <a:latin typeface="Arial"/>
              </a:rPr>
              <a:t>Splitting the data</a:t>
            </a:r>
            <a:endParaRPr b="0" lang="en-GB" sz="1800" spc="-1" strike="noStrike">
              <a:latin typeface="Arial"/>
            </a:endParaRPr>
          </a:p>
          <a:p>
            <a:pPr algn="ctr"/>
            <a:r>
              <a:rPr b="0" lang="en-GB" sz="1800" spc="-1" strike="noStrike">
                <a:latin typeface="Arial"/>
              </a:rPr>
              <a:t>Into training and</a:t>
            </a:r>
            <a:endParaRPr b="0" lang="en-GB" sz="1800" spc="-1" strike="noStrike">
              <a:latin typeface="Arial"/>
            </a:endParaRPr>
          </a:p>
          <a:p>
            <a:pPr algn="ctr"/>
            <a:r>
              <a:rPr b="0" lang="en-GB" sz="1800" spc="-1" strike="noStrike">
                <a:latin typeface="Arial"/>
              </a:rPr>
              <a:t>Testing sets</a:t>
            </a:r>
            <a:endParaRPr b="0" lang="en-GB" sz="1800" spc="-1" strike="noStrike">
              <a:latin typeface="Arial"/>
            </a:endParaRPr>
          </a:p>
          <a:p>
            <a:pPr algn="ctr"/>
            <a:endParaRPr b="0" lang="en-GB" sz="1800" spc="-1" strike="noStrike">
              <a:latin typeface="Arial"/>
            </a:endParaRPr>
          </a:p>
        </p:txBody>
      </p:sp>
      <p:sp>
        <p:nvSpPr>
          <p:cNvPr id="209" name="CustomShape 6"/>
          <p:cNvSpPr/>
          <p:nvPr/>
        </p:nvSpPr>
        <p:spPr>
          <a:xfrm>
            <a:off x="5616000" y="3960720"/>
            <a:ext cx="3312000" cy="1152000"/>
          </a:xfrm>
          <a:custGeom>
            <a:avLst/>
            <a:gdLst/>
            <a:ahLst/>
            <a:rect l="0" t="0" r="r" b="b"/>
            <a:pathLst>
              <a:path w="9202" h="3202">
                <a:moveTo>
                  <a:pt x="0" y="0"/>
                </a:moveTo>
                <a:lnTo>
                  <a:pt x="6584" y="0"/>
                </a:lnTo>
                <a:lnTo>
                  <a:pt x="9201" y="1600"/>
                </a:lnTo>
                <a:lnTo>
                  <a:pt x="6584" y="3201"/>
                </a:lnTo>
                <a:lnTo>
                  <a:pt x="0" y="3201"/>
                </a:lnTo>
                <a:lnTo>
                  <a:pt x="2616" y="160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GB" sz="1800" spc="-1" strike="noStrike">
                <a:latin typeface="Arial"/>
              </a:rPr>
              <a:t>Training the model</a:t>
            </a:r>
            <a:endParaRPr b="0" lang="en-GB" sz="1800" spc="-1" strike="noStrike">
              <a:latin typeface="Arial"/>
            </a:endParaRPr>
          </a:p>
          <a:p>
            <a:pPr algn="ctr"/>
            <a:r>
              <a:rPr b="0" lang="en-GB" sz="1800" spc="-1" strike="noStrike">
                <a:latin typeface="Arial"/>
              </a:rPr>
              <a:t>On the training</a:t>
            </a:r>
            <a:endParaRPr b="0" lang="en-GB" sz="1800" spc="-1" strike="noStrike">
              <a:latin typeface="Arial"/>
            </a:endParaRPr>
          </a:p>
          <a:p>
            <a:pPr algn="ctr"/>
            <a:r>
              <a:rPr b="0" lang="en-GB" sz="1800" spc="-1" strike="noStrike">
                <a:latin typeface="Arial"/>
              </a:rPr>
              <a:t>data</a:t>
            </a:r>
            <a:endParaRPr b="0" lang="en-GB" sz="1800" spc="-1" strike="noStrike">
              <a:latin typeface="Arial"/>
            </a:endParaRPr>
          </a:p>
          <a:p>
            <a:pPr algn="ctr"/>
            <a:endParaRPr b="0" lang="en-GB" sz="1800" spc="-1" strike="noStrike">
              <a:latin typeface="Arial"/>
            </a:endParaRPr>
          </a:p>
        </p:txBody>
      </p:sp>
      <p:sp>
        <p:nvSpPr>
          <p:cNvPr id="210" name="CustomShape 7"/>
          <p:cNvSpPr/>
          <p:nvPr/>
        </p:nvSpPr>
        <p:spPr>
          <a:xfrm>
            <a:off x="8208000" y="3960720"/>
            <a:ext cx="3312000" cy="1152000"/>
          </a:xfrm>
          <a:custGeom>
            <a:avLst/>
            <a:gdLst/>
            <a:ahLst/>
            <a:rect l="0" t="0" r="r" b="b"/>
            <a:pathLst>
              <a:path w="9202" h="3202">
                <a:moveTo>
                  <a:pt x="0" y="0"/>
                </a:moveTo>
                <a:lnTo>
                  <a:pt x="6584" y="0"/>
                </a:lnTo>
                <a:lnTo>
                  <a:pt x="9201" y="1600"/>
                </a:lnTo>
                <a:lnTo>
                  <a:pt x="6584" y="3201"/>
                </a:lnTo>
                <a:lnTo>
                  <a:pt x="0" y="3201"/>
                </a:lnTo>
                <a:lnTo>
                  <a:pt x="2616" y="160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GB" sz="1500" spc="-1" strike="noStrike">
                <a:latin typeface="Arial"/>
              </a:rPr>
              <a:t>Testing the model</a:t>
            </a:r>
            <a:endParaRPr b="0" lang="en-GB" sz="1500" spc="-1" strike="noStrike">
              <a:latin typeface="Arial"/>
            </a:endParaRPr>
          </a:p>
          <a:p>
            <a:pPr algn="ctr"/>
            <a:r>
              <a:rPr b="0" lang="en-GB" sz="1500" spc="-1" strike="noStrike">
                <a:latin typeface="Arial"/>
              </a:rPr>
              <a:t>On the testing</a:t>
            </a:r>
            <a:endParaRPr b="0" lang="en-GB" sz="1500" spc="-1" strike="noStrike">
              <a:latin typeface="Arial"/>
            </a:endParaRPr>
          </a:p>
          <a:p>
            <a:pPr algn="ctr"/>
            <a:r>
              <a:rPr b="0" lang="en-GB" sz="1500" spc="-1" strike="noStrike">
                <a:latin typeface="Arial"/>
              </a:rPr>
              <a:t>Data, resulting</a:t>
            </a:r>
            <a:endParaRPr b="0" lang="en-GB" sz="1500" spc="-1" strike="noStrike">
              <a:latin typeface="Arial"/>
            </a:endParaRPr>
          </a:p>
          <a:p>
            <a:pPr algn="ctr"/>
            <a:r>
              <a:rPr b="0" lang="en-GB" sz="1500" spc="-1" strike="noStrike">
                <a:latin typeface="Arial"/>
              </a:rPr>
              <a:t>In an accuracy score</a:t>
            </a:r>
            <a:endParaRPr b="0" lang="en-GB" sz="1500" spc="-1" strike="noStrike">
              <a:latin typeface="Arial"/>
            </a:endParaRPr>
          </a:p>
          <a:p>
            <a:pPr algn="ctr"/>
            <a:endParaRPr b="0" lang="en-GB" sz="15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1" name="CustomShape 1"/>
          <p:cNvSpPr/>
          <p:nvPr/>
        </p:nvSpPr>
        <p:spPr>
          <a:xfrm>
            <a:off x="648000" y="1440000"/>
            <a:ext cx="6048000" cy="4752000"/>
          </a:xfrm>
          <a:prstGeom prst="rect">
            <a:avLst/>
          </a:prstGeom>
          <a:noFill/>
          <a:ln>
            <a:noFill/>
          </a:ln>
        </p:spPr>
        <p:style>
          <a:lnRef idx="0"/>
          <a:fillRef idx="0"/>
          <a:effectRef idx="0"/>
          <a:fontRef idx="minor"/>
        </p:style>
        <p:txBody>
          <a:bodyPr lIns="90000" rIns="90000" tIns="45000" bIns="45000">
            <a:normAutofit fontScale="76000"/>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We found a few interesting correlations between payload mass and landing success, as well as orbit height and landing success. Others, such as the number of previous flights, and how often the rocket had been re-used also proved to be important in predicting future outcomes.</a:t>
            </a:r>
            <a:endParaRPr b="0" lang="en-GB"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Our Plotly Dash interactive dashboard helped to find trends in the data, as well:</a:t>
            </a:r>
            <a:endParaRPr b="0" lang="en-GB"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Finally, we found that a Decision Tree could predict whether landings would be successful or not, based on only 12 specific input features.</a:t>
            </a:r>
            <a:br/>
            <a:endParaRPr b="0" lang="en-GB" sz="2200" spc="-1" strike="noStrike">
              <a:latin typeface="Arial"/>
            </a:endParaRPr>
          </a:p>
          <a:p>
            <a:pPr>
              <a:lnSpc>
                <a:spcPct val="90000"/>
              </a:lnSpc>
              <a:spcBef>
                <a:spcPts val="499"/>
              </a:spcBef>
            </a:pPr>
            <a:endParaRPr b="0" lang="en-GB" sz="2200" spc="-1" strike="noStrike">
              <a:latin typeface="Arial"/>
            </a:endParaRPr>
          </a:p>
          <a:p>
            <a:pPr marL="457200">
              <a:lnSpc>
                <a:spcPct val="90000"/>
              </a:lnSpc>
              <a:spcBef>
                <a:spcPts val="499"/>
              </a:spcBef>
              <a:tabLst>
                <a:tab algn="l" pos="0"/>
              </a:tabLst>
            </a:pPr>
            <a:endParaRPr b="0" lang="en-GB" sz="2200" spc="-1" strike="noStrike">
              <a:latin typeface="Arial"/>
            </a:endParaRPr>
          </a:p>
        </p:txBody>
      </p:sp>
      <p:sp>
        <p:nvSpPr>
          <p:cNvPr id="212" name="CustomShape 2"/>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60E80CC-60C9-4B16-B0B3-EF7535520F86}" type="slidenum">
              <a:rPr b="0" lang="en-US" sz="1600" spc="-1" strike="noStrike">
                <a:solidFill>
                  <a:srgbClr val="1c7ddb"/>
                </a:solidFill>
                <a:latin typeface="Abadi"/>
              </a:rPr>
              <a:t>16</a:t>
            </a:fld>
            <a:endParaRPr b="0" lang="en-GB" sz="1600" spc="-1" strike="noStrike">
              <a:latin typeface="Arial"/>
            </a:endParaRPr>
          </a:p>
        </p:txBody>
      </p:sp>
      <p:sp>
        <p:nvSpPr>
          <p:cNvPr id="21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Results</a:t>
            </a:r>
            <a:endParaRPr b="0" lang="en-GB" sz="4000" spc="-1" strike="noStrike">
              <a:latin typeface="Arial"/>
            </a:endParaRPr>
          </a:p>
        </p:txBody>
      </p:sp>
      <p:pic>
        <p:nvPicPr>
          <p:cNvPr id="214" name="" descr=""/>
          <p:cNvPicPr/>
          <p:nvPr/>
        </p:nvPicPr>
        <p:blipFill>
          <a:blip r:embed="rId2"/>
          <a:stretch/>
        </p:blipFill>
        <p:spPr>
          <a:xfrm>
            <a:off x="7056000" y="1337040"/>
            <a:ext cx="4636440" cy="44949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5" name="CustomShape 1"/>
          <p:cNvSpPr/>
          <p:nvPr/>
        </p:nvSpPr>
        <p:spPr>
          <a:xfrm>
            <a:off x="810720" y="252972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D515FA9-2B93-418A-AD70-8335E0D160BC}" type="slidenum">
              <a:rPr b="0" lang="en-US" sz="1600" spc="-1" strike="noStrike">
                <a:solidFill>
                  <a:srgbClr val="1c7ddb"/>
                </a:solidFill>
                <a:latin typeface="Abadi"/>
              </a:rPr>
              <a:t>16</a:t>
            </a:fld>
            <a:endParaRPr b="0" lang="en-GB" sz="1600" spc="-1" strike="noStrike">
              <a:latin typeface="Arial"/>
            </a:endParaRPr>
          </a:p>
        </p:txBody>
      </p:sp>
      <p:sp>
        <p:nvSpPr>
          <p:cNvPr id="217" name="CustomShape 2"/>
          <p:cNvSpPr/>
          <p:nvPr/>
        </p:nvSpPr>
        <p:spPr>
          <a:xfrm>
            <a:off x="865080" y="1296000"/>
            <a:ext cx="10438920" cy="864000"/>
          </a:xfrm>
          <a:prstGeom prst="rect">
            <a:avLst/>
          </a:prstGeom>
          <a:noFill/>
          <a:ln>
            <a:noFill/>
          </a:ln>
        </p:spPr>
        <p:style>
          <a:lnRef idx="0"/>
          <a:fillRef idx="0"/>
          <a:effectRef idx="0"/>
          <a:fontRef idx="minor"/>
        </p:style>
        <p:txBody>
          <a:bodyPr lIns="90000" rIns="90000" tIns="45000" bIns="45000">
            <a:normAutofit fontScale="45000"/>
          </a:bodyPr>
          <a:p>
            <a:pPr marL="228600" indent="-227880">
              <a:lnSpc>
                <a:spcPct val="100000"/>
              </a:lnSpc>
              <a:spcBef>
                <a:spcPts val="1400"/>
              </a:spcBef>
              <a:buClr>
                <a:srgbClr val="292929"/>
              </a:buClr>
              <a:buFont typeface="Arial"/>
              <a:buChar char="•"/>
            </a:pPr>
            <a:r>
              <a:rPr b="0" lang="en-CA" sz="2200" spc="-1" strike="noStrike">
                <a:solidFill>
                  <a:srgbClr val="292929"/>
                </a:solidFill>
                <a:latin typeface="Abadi"/>
              </a:rPr>
              <a:t>Looking at Flight Number vs. Launch Site, we can see that successful landings became more likely as flight number went up, across all launch sites (successful landings are indicated in orange).  This seems to make sense—with more experience, greater success was possible.</a:t>
            </a:r>
            <a:endParaRPr b="0" lang="en-GB" sz="2200" spc="-1" strike="noStrike">
              <a:latin typeface="Arial"/>
            </a:endParaRPr>
          </a:p>
        </p:txBody>
      </p:sp>
      <p:sp>
        <p:nvSpPr>
          <p:cNvPr id="21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en-GB" sz="4000" spc="-1" strike="noStrike">
              <a:latin typeface="Arial"/>
            </a:endParaRPr>
          </a:p>
        </p:txBody>
      </p:sp>
      <p:pic>
        <p:nvPicPr>
          <p:cNvPr id="219" name="" descr=""/>
          <p:cNvPicPr/>
          <p:nvPr/>
        </p:nvPicPr>
        <p:blipFill>
          <a:blip r:embed="rId2"/>
          <a:stretch/>
        </p:blipFill>
        <p:spPr>
          <a:xfrm>
            <a:off x="787320" y="2845800"/>
            <a:ext cx="10660680" cy="20502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C73453A-988D-4408-B532-498FE0E1416B}" type="slidenum">
              <a:rPr b="0" lang="en-US" sz="1600" spc="-1" strike="noStrike">
                <a:solidFill>
                  <a:srgbClr val="1c7ddb"/>
                </a:solidFill>
                <a:latin typeface="Abadi"/>
              </a:rPr>
              <a:t>18</a:t>
            </a:fld>
            <a:endParaRPr b="0" lang="en-GB" sz="1600" spc="-1" strike="noStrike">
              <a:latin typeface="Arial"/>
            </a:endParaRPr>
          </a:p>
        </p:txBody>
      </p:sp>
      <p:sp>
        <p:nvSpPr>
          <p:cNvPr id="221"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en-GB" sz="4000" spc="-1" strike="noStrike">
              <a:latin typeface="Arial"/>
            </a:endParaRPr>
          </a:p>
        </p:txBody>
      </p:sp>
      <p:pic>
        <p:nvPicPr>
          <p:cNvPr id="222" name="" descr=""/>
          <p:cNvPicPr/>
          <p:nvPr/>
        </p:nvPicPr>
        <p:blipFill>
          <a:blip r:embed="rId2"/>
          <a:stretch/>
        </p:blipFill>
        <p:spPr>
          <a:xfrm>
            <a:off x="576000" y="3587760"/>
            <a:ext cx="11088000" cy="2100240"/>
          </a:xfrm>
          <a:prstGeom prst="rect">
            <a:avLst/>
          </a:prstGeom>
          <a:ln>
            <a:noFill/>
          </a:ln>
        </p:spPr>
      </p:pic>
      <p:sp>
        <p:nvSpPr>
          <p:cNvPr id="223" name="CustomShape 3"/>
          <p:cNvSpPr/>
          <p:nvPr/>
        </p:nvSpPr>
        <p:spPr>
          <a:xfrm>
            <a:off x="865080" y="1296000"/>
            <a:ext cx="10438920" cy="864000"/>
          </a:xfrm>
          <a:prstGeom prst="rect">
            <a:avLst/>
          </a:prstGeom>
          <a:noFill/>
          <a:ln>
            <a:noFill/>
          </a:ln>
        </p:spPr>
        <p:style>
          <a:lnRef idx="0"/>
          <a:fillRef idx="0"/>
          <a:effectRef idx="0"/>
          <a:fontRef idx="minor"/>
        </p:style>
        <p:txBody>
          <a:bodyPr lIns="90000" rIns="90000" tIns="45000" bIns="45000">
            <a:normAutofit fontScale="45000"/>
          </a:bodyPr>
          <a:p>
            <a:pPr marL="228600" indent="-227880">
              <a:lnSpc>
                <a:spcPct val="100000"/>
              </a:lnSpc>
              <a:spcBef>
                <a:spcPts val="1400"/>
              </a:spcBef>
              <a:buClr>
                <a:srgbClr val="292929"/>
              </a:buClr>
              <a:buFont typeface="Arial"/>
              <a:buChar char="•"/>
            </a:pPr>
            <a:r>
              <a:rPr b="0" lang="en-CA" sz="2200" spc="-1" strike="noStrike">
                <a:solidFill>
                  <a:srgbClr val="292929"/>
                </a:solidFill>
                <a:latin typeface="Abadi"/>
              </a:rPr>
              <a:t>Looking at payload weight vs. Launch Site, we can see that the launch site on the far right has the highest ratio of successful landings (indicated in orange).  Also, the middle launch site never launches a rocket with a payload greater than 10,000 kg, which is interesting.</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pPr>
            <a:fld id="{57C13C8B-E26A-4A85-A7C9-94B762405CAB}" type="slidenum">
              <a:rPr b="0" lang="en-US" sz="1600" spc="-1" strike="noStrike">
                <a:solidFill>
                  <a:srgbClr val="1c7ddb"/>
                </a:solidFill>
                <a:latin typeface="Abadi"/>
              </a:rPr>
              <a:t>&lt;number&gt;</a:t>
            </a:fld>
            <a:endParaRPr b="0" lang="en-GB" sz="1600" spc="-1" strike="noStrike">
              <a:latin typeface="Arial"/>
            </a:endParaRPr>
          </a:p>
        </p:txBody>
      </p:sp>
      <p:sp>
        <p:nvSpPr>
          <p:cNvPr id="161" name="CustomShape 2"/>
          <p:cNvSpPr/>
          <p:nvPr/>
        </p:nvSpPr>
        <p:spPr>
          <a:xfrm>
            <a:off x="958680" y="2113200"/>
            <a:ext cx="5166360" cy="332028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GB"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GB"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GB"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GB"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GB"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GB" sz="2200" spc="-1" strike="noStrike">
              <a:latin typeface="Arial"/>
            </a:endParaRPr>
          </a:p>
        </p:txBody>
      </p:sp>
      <p:sp>
        <p:nvSpPr>
          <p:cNvPr id="16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Outline</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D58CC73-8D97-459E-9C7F-34AE0858EF1B}" type="slidenum">
              <a:rPr b="0" lang="en-US" sz="1600" spc="-1" strike="noStrike">
                <a:solidFill>
                  <a:srgbClr val="1c7ddb"/>
                </a:solidFill>
                <a:latin typeface="Abadi"/>
              </a:rPr>
              <a:t>19</a:t>
            </a:fld>
            <a:endParaRPr b="0" lang="en-GB" sz="1600" spc="-1" strike="noStrike">
              <a:latin typeface="Arial"/>
            </a:endParaRPr>
          </a:p>
        </p:txBody>
      </p:sp>
      <p:sp>
        <p:nvSpPr>
          <p:cNvPr id="225"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en-GB" sz="4000" spc="-1" strike="noStrike">
              <a:latin typeface="Arial"/>
            </a:endParaRPr>
          </a:p>
        </p:txBody>
      </p:sp>
      <p:pic>
        <p:nvPicPr>
          <p:cNvPr id="226" name="" descr=""/>
          <p:cNvPicPr/>
          <p:nvPr/>
        </p:nvPicPr>
        <p:blipFill>
          <a:blip r:embed="rId2"/>
          <a:stretch/>
        </p:blipFill>
        <p:spPr>
          <a:xfrm>
            <a:off x="2743200" y="2520000"/>
            <a:ext cx="4888800" cy="3938400"/>
          </a:xfrm>
          <a:prstGeom prst="rect">
            <a:avLst/>
          </a:prstGeom>
          <a:ln>
            <a:noFill/>
          </a:ln>
        </p:spPr>
      </p:pic>
      <p:sp>
        <p:nvSpPr>
          <p:cNvPr id="227" name="CustomShape 3"/>
          <p:cNvSpPr/>
          <p:nvPr/>
        </p:nvSpPr>
        <p:spPr>
          <a:xfrm>
            <a:off x="865080" y="1296000"/>
            <a:ext cx="10438920" cy="864000"/>
          </a:xfrm>
          <a:prstGeom prst="rect">
            <a:avLst/>
          </a:prstGeom>
          <a:noFill/>
          <a:ln>
            <a:noFill/>
          </a:ln>
        </p:spPr>
        <p:style>
          <a:lnRef idx="0"/>
          <a:fillRef idx="0"/>
          <a:effectRef idx="0"/>
          <a:fontRef idx="minor"/>
        </p:style>
        <p:txBody>
          <a:bodyPr lIns="90000" rIns="90000" tIns="45000" bIns="45000">
            <a:normAutofit fontScale="70000"/>
          </a:bodyPr>
          <a:p>
            <a:pPr marL="228600" indent="-227880">
              <a:lnSpc>
                <a:spcPct val="100000"/>
              </a:lnSpc>
              <a:spcBef>
                <a:spcPts val="1400"/>
              </a:spcBef>
              <a:buClr>
                <a:srgbClr val="292929"/>
              </a:buClr>
              <a:buFont typeface="Arial"/>
              <a:buChar char="•"/>
            </a:pPr>
            <a:r>
              <a:rPr b="0" lang="en-CA" sz="2200" spc="-1" strike="noStrike">
                <a:solidFill>
                  <a:srgbClr val="292929"/>
                </a:solidFill>
                <a:latin typeface="Abadi"/>
              </a:rPr>
              <a:t>Looking at landing success rate vs. Orbit type, we can see that rockets launched into GTO orbit have the lowest successful landing rate, while many other orbits result in successful landings most often.</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8"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ACA0287-5097-4E08-A88E-54C8CEEC9704}" type="slidenum">
              <a:rPr b="0" lang="en-US" sz="1600" spc="-1" strike="noStrike">
                <a:solidFill>
                  <a:srgbClr val="1c7ddb"/>
                </a:solidFill>
                <a:latin typeface="Abadi"/>
              </a:rPr>
              <a:t>20</a:t>
            </a:fld>
            <a:endParaRPr b="0" lang="en-GB" sz="1600" spc="-1" strike="noStrike">
              <a:latin typeface="Arial"/>
            </a:endParaRPr>
          </a:p>
        </p:txBody>
      </p:sp>
      <p:sp>
        <p:nvSpPr>
          <p:cNvPr id="229"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en-GB" sz="4000" spc="-1" strike="noStrike">
              <a:latin typeface="Arial"/>
            </a:endParaRPr>
          </a:p>
        </p:txBody>
      </p:sp>
      <p:sp>
        <p:nvSpPr>
          <p:cNvPr id="230" name="CustomShape 3"/>
          <p:cNvSpPr/>
          <p:nvPr/>
        </p:nvSpPr>
        <p:spPr>
          <a:xfrm>
            <a:off x="865080" y="1296000"/>
            <a:ext cx="10438920" cy="864000"/>
          </a:xfrm>
          <a:prstGeom prst="rect">
            <a:avLst/>
          </a:prstGeom>
          <a:noFill/>
          <a:ln>
            <a:noFill/>
          </a:ln>
        </p:spPr>
        <p:style>
          <a:lnRef idx="0"/>
          <a:fillRef idx="0"/>
          <a:effectRef idx="0"/>
          <a:fontRef idx="minor"/>
        </p:style>
        <p:txBody>
          <a:bodyPr lIns="90000" rIns="90000" tIns="45000" bIns="45000">
            <a:normAutofit fontScale="45000"/>
          </a:bodyPr>
          <a:p>
            <a:pPr marL="228600" indent="-227880">
              <a:lnSpc>
                <a:spcPct val="100000"/>
              </a:lnSpc>
              <a:spcBef>
                <a:spcPts val="1400"/>
              </a:spcBef>
              <a:buClr>
                <a:srgbClr val="292929"/>
              </a:buClr>
              <a:buFont typeface="Arial"/>
              <a:buChar char="•"/>
            </a:pPr>
            <a:r>
              <a:rPr b="0" lang="en-CA" sz="2200" spc="-1" strike="noStrike">
                <a:solidFill>
                  <a:srgbClr val="292929"/>
                </a:solidFill>
                <a:latin typeface="Abadi"/>
              </a:rPr>
              <a:t>Looking at Flight Number vs. Orbit type, we can see that, in the case of VLEO (very low earth orbit), the number of successful landings (signified by orange) increases as flight number increases.  This is marked with a green elipsis in the figure below.</a:t>
            </a:r>
            <a:endParaRPr b="0" lang="en-GB" sz="2200" spc="-1" strike="noStrike">
              <a:latin typeface="Arial"/>
            </a:endParaRPr>
          </a:p>
        </p:txBody>
      </p:sp>
      <p:pic>
        <p:nvPicPr>
          <p:cNvPr id="231" name="" descr=""/>
          <p:cNvPicPr/>
          <p:nvPr/>
        </p:nvPicPr>
        <p:blipFill>
          <a:blip r:embed="rId2"/>
          <a:stretch/>
        </p:blipFill>
        <p:spPr>
          <a:xfrm>
            <a:off x="360000" y="3312000"/>
            <a:ext cx="11630880" cy="2235240"/>
          </a:xfrm>
          <a:prstGeom prst="rect">
            <a:avLst/>
          </a:prstGeom>
          <a:ln>
            <a:noFill/>
          </a:ln>
        </p:spPr>
      </p:pic>
      <p:sp>
        <p:nvSpPr>
          <p:cNvPr id="232" name="CustomShape 4"/>
          <p:cNvSpPr/>
          <p:nvPr/>
        </p:nvSpPr>
        <p:spPr>
          <a:xfrm>
            <a:off x="9936000" y="4464000"/>
            <a:ext cx="1512000" cy="648000"/>
          </a:xfrm>
          <a:prstGeom prst="ellipse">
            <a:avLst/>
          </a:prstGeom>
          <a:noFill/>
          <a:ln w="38160">
            <a:solidFill>
              <a:srgbClr val="158466"/>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8415B4F-55D0-4291-A916-924BC11EA58A}" type="slidenum">
              <a:rPr b="0" lang="en-US" sz="1600" spc="-1" strike="noStrike">
                <a:solidFill>
                  <a:srgbClr val="1c7ddb"/>
                </a:solidFill>
                <a:latin typeface="Abadi"/>
              </a:rPr>
              <a:t>21</a:t>
            </a:fld>
            <a:endParaRPr b="0" lang="en-GB" sz="1600" spc="-1" strike="noStrike">
              <a:latin typeface="Arial"/>
            </a:endParaRPr>
          </a:p>
        </p:txBody>
      </p:sp>
      <p:sp>
        <p:nvSpPr>
          <p:cNvPr id="234"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en-GB" sz="4000" spc="-1" strike="noStrike">
              <a:latin typeface="Arial"/>
            </a:endParaRPr>
          </a:p>
        </p:txBody>
      </p:sp>
      <p:sp>
        <p:nvSpPr>
          <p:cNvPr id="235" name="CustomShape 3"/>
          <p:cNvSpPr/>
          <p:nvPr/>
        </p:nvSpPr>
        <p:spPr>
          <a:xfrm>
            <a:off x="865080" y="1296000"/>
            <a:ext cx="10438920" cy="864000"/>
          </a:xfrm>
          <a:prstGeom prst="rect">
            <a:avLst/>
          </a:prstGeom>
          <a:noFill/>
          <a:ln>
            <a:noFill/>
          </a:ln>
        </p:spPr>
        <p:style>
          <a:lnRef idx="0"/>
          <a:fillRef idx="0"/>
          <a:effectRef idx="0"/>
          <a:fontRef idx="minor"/>
        </p:style>
        <p:txBody>
          <a:bodyPr lIns="90000" rIns="90000" tIns="45000" bIns="45000">
            <a:normAutofit fontScale="45000"/>
          </a:bodyPr>
          <a:p>
            <a:pPr marL="228600" indent="-227880">
              <a:lnSpc>
                <a:spcPct val="100000"/>
              </a:lnSpc>
              <a:spcBef>
                <a:spcPts val="1400"/>
              </a:spcBef>
              <a:buClr>
                <a:srgbClr val="292929"/>
              </a:buClr>
              <a:buFont typeface="Arial"/>
              <a:buChar char="•"/>
            </a:pPr>
            <a:r>
              <a:rPr b="0" lang="en-CA" sz="2200" spc="-1" strike="noStrike">
                <a:solidFill>
                  <a:srgbClr val="292929"/>
                </a:solidFill>
                <a:latin typeface="Abadi"/>
              </a:rPr>
              <a:t>Looking at payload weight vs. Orbit type, nothing really becomes apparent, except for the fact that the most rockets have been launched into GTO orbit, with about the same number of successful and unsuccessful landings.</a:t>
            </a:r>
            <a:endParaRPr b="0" lang="en-GB" sz="2200" spc="-1" strike="noStrike">
              <a:latin typeface="Arial"/>
            </a:endParaRPr>
          </a:p>
        </p:txBody>
      </p:sp>
      <p:pic>
        <p:nvPicPr>
          <p:cNvPr id="236" name="" descr=""/>
          <p:cNvPicPr/>
          <p:nvPr/>
        </p:nvPicPr>
        <p:blipFill>
          <a:blip r:embed="rId2"/>
          <a:stretch/>
        </p:blipFill>
        <p:spPr>
          <a:xfrm>
            <a:off x="576000" y="3384000"/>
            <a:ext cx="11198880" cy="21657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88694F2-9411-4D0A-82BF-A41ED279112A}" type="slidenum">
              <a:rPr b="0" lang="en-US" sz="1600" spc="-1" strike="noStrike">
                <a:solidFill>
                  <a:srgbClr val="1c7ddb"/>
                </a:solidFill>
                <a:latin typeface="Abadi"/>
              </a:rPr>
              <a:t>22</a:t>
            </a:fld>
            <a:endParaRPr b="0" lang="en-GB" sz="1600" spc="-1" strike="noStrike">
              <a:latin typeface="Arial"/>
            </a:endParaRPr>
          </a:p>
        </p:txBody>
      </p:sp>
      <p:sp>
        <p:nvSpPr>
          <p:cNvPr id="238"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en-GB" sz="4000" spc="-1" strike="noStrike">
              <a:latin typeface="Arial"/>
            </a:endParaRPr>
          </a:p>
        </p:txBody>
      </p:sp>
      <p:sp>
        <p:nvSpPr>
          <p:cNvPr id="239" name="CustomShape 3"/>
          <p:cNvSpPr/>
          <p:nvPr/>
        </p:nvSpPr>
        <p:spPr>
          <a:xfrm>
            <a:off x="865080" y="1296000"/>
            <a:ext cx="10438920" cy="864000"/>
          </a:xfrm>
          <a:prstGeom prst="rect">
            <a:avLst/>
          </a:prstGeom>
          <a:noFill/>
          <a:ln>
            <a:noFill/>
          </a:ln>
        </p:spPr>
        <p:style>
          <a:lnRef idx="0"/>
          <a:fillRef idx="0"/>
          <a:effectRef idx="0"/>
          <a:fontRef idx="minor"/>
        </p:style>
        <p:txBody>
          <a:bodyPr lIns="90000" rIns="90000" tIns="45000" bIns="45000">
            <a:normAutofit fontScale="45000"/>
          </a:bodyPr>
          <a:p>
            <a:pPr marL="228600" indent="-227880">
              <a:lnSpc>
                <a:spcPct val="100000"/>
              </a:lnSpc>
              <a:spcBef>
                <a:spcPts val="1400"/>
              </a:spcBef>
              <a:buClr>
                <a:srgbClr val="292929"/>
              </a:buClr>
              <a:buFont typeface="Arial"/>
              <a:buChar char="•"/>
            </a:pPr>
            <a:r>
              <a:rPr b="0" lang="en-CA" sz="2200" spc="-1" strike="noStrike">
                <a:solidFill>
                  <a:srgbClr val="292929"/>
                </a:solidFill>
                <a:latin typeface="Abadi"/>
              </a:rPr>
              <a:t>Looking at the number of successful landings over the years, we can see that it increases from 2013 to 2020, with a small dip in 2018.  This makes sense, as greater experience would seem to cause greater success.</a:t>
            </a:r>
            <a:endParaRPr b="0" lang="en-GB" sz="2200" spc="-1" strike="noStrike">
              <a:latin typeface="Arial"/>
            </a:endParaRPr>
          </a:p>
        </p:txBody>
      </p:sp>
      <p:pic>
        <p:nvPicPr>
          <p:cNvPr id="240" name="" descr=""/>
          <p:cNvPicPr/>
          <p:nvPr/>
        </p:nvPicPr>
        <p:blipFill>
          <a:blip r:embed="rId2"/>
          <a:stretch/>
        </p:blipFill>
        <p:spPr>
          <a:xfrm>
            <a:off x="2984400" y="2376000"/>
            <a:ext cx="5799600" cy="40356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D52961A-46BB-4330-BA7F-C1D9E520BEAF}" type="slidenum">
              <a:rPr b="0" lang="en-US" sz="1600" spc="-1" strike="noStrike">
                <a:solidFill>
                  <a:srgbClr val="1c7ddb"/>
                </a:solidFill>
                <a:latin typeface="Abadi"/>
              </a:rPr>
              <a:t>23</a:t>
            </a:fld>
            <a:endParaRPr b="0" lang="en-GB" sz="1600" spc="-1" strike="noStrike">
              <a:latin typeface="Arial"/>
            </a:endParaRPr>
          </a:p>
        </p:txBody>
      </p:sp>
      <p:sp>
        <p:nvSpPr>
          <p:cNvPr id="242"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SELECT DISTINCT(Launch_Site) FROM spacex</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This SQL statement returns all launch site names (with no repeats).  The output is:</a:t>
            </a:r>
            <a:endParaRPr b="0" lang="en-GB" sz="2200" spc="-1" strike="noStrike">
              <a:latin typeface="Arial"/>
            </a:endParaRPr>
          </a:p>
          <a:p>
            <a:pPr>
              <a:lnSpc>
                <a:spcPct val="100000"/>
              </a:lnSpc>
              <a:spcBef>
                <a:spcPts val="1400"/>
              </a:spcBef>
            </a:pPr>
            <a:r>
              <a:rPr b="0" lang="en-GB" sz="1800" spc="-1" strike="noStrike">
                <a:latin typeface="Arial"/>
              </a:rPr>
              <a:t>[('CCAFS LC-40',), ('VAFB SLC-4E',), ('KSC LC-39A',), ('CCAFS SLC-40',)]</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tells us that there are 4 launch sites.  The first and last may be near each other, as their names are similar.</a:t>
            </a:r>
            <a:endParaRPr b="0" lang="en-GB" sz="2200" spc="-1" strike="noStrike">
              <a:latin typeface="Arial"/>
            </a:endParaRPr>
          </a:p>
        </p:txBody>
      </p:sp>
      <p:sp>
        <p:nvSpPr>
          <p:cNvPr id="24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All Launch Site Names</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94DAC9B-FC7F-4CD4-9676-BF8B8BC78B93}" type="slidenum">
              <a:rPr b="0" lang="en-US" sz="1600" spc="-1" strike="noStrike">
                <a:solidFill>
                  <a:srgbClr val="1c7ddb"/>
                </a:solidFill>
                <a:latin typeface="Abadi"/>
              </a:rPr>
              <a:t>24</a:t>
            </a:fld>
            <a:endParaRPr b="0" lang="en-GB" sz="1600" spc="-1" strike="noStrike">
              <a:latin typeface="Arial"/>
            </a:endParaRPr>
          </a:p>
        </p:txBody>
      </p:sp>
      <p:sp>
        <p:nvSpPr>
          <p:cNvPr id="245"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Site Names Begin with 'CCA'</a:t>
            </a:r>
            <a:endParaRPr b="0" lang="en-GB" sz="4000" spc="-1" strike="noStrike">
              <a:latin typeface="Arial"/>
            </a:endParaRPr>
          </a:p>
        </p:txBody>
      </p:sp>
      <p:sp>
        <p:nvSpPr>
          <p:cNvPr id="246" name="CustomShape 3"/>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fontScale="91000"/>
          </a:bodyPr>
          <a:p>
            <a:pPr>
              <a:lnSpc>
                <a:spcPct val="100000"/>
              </a:lnSpc>
              <a:spcBef>
                <a:spcPts val="1400"/>
              </a:spcBef>
            </a:pPr>
            <a:r>
              <a:rPr b="0" lang="en-US" sz="2200" spc="-1" strike="noStrike">
                <a:solidFill>
                  <a:srgbClr val="292929"/>
                </a:solidFill>
                <a:latin typeface="Abadi"/>
              </a:rPr>
              <a:t>SELECT Launch_Site FROM spacex WHERE Launch_Site LIKE "CCA%" </a:t>
            </a:r>
            <a:r>
              <a:rPr b="0" lang="en-US" sz="2200" spc="-1" strike="noStrike">
                <a:solidFill>
                  <a:srgbClr val="292929"/>
                </a:solidFill>
                <a:latin typeface="Abadi"/>
              </a:rPr>
              <a:t>LIMIT 5</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This SQL statement returns 5 launch site names that begin with CCA. </a:t>
            </a:r>
            <a:r>
              <a:rPr b="0" lang="en-US" sz="2200" spc="-1" strike="noStrike">
                <a:solidFill>
                  <a:srgbClr val="292929"/>
                </a:solidFill>
                <a:latin typeface="Abadi"/>
              </a:rPr>
              <a:t>The output is:</a:t>
            </a:r>
            <a:endParaRPr b="0" lang="en-GB" sz="2200" spc="-1" strike="noStrike">
              <a:latin typeface="Arial"/>
            </a:endParaRPr>
          </a:p>
          <a:p>
            <a:pPr>
              <a:lnSpc>
                <a:spcPct val="100000"/>
              </a:lnSpc>
              <a:spcBef>
                <a:spcPts val="1400"/>
              </a:spcBef>
            </a:pPr>
            <a:r>
              <a:rPr b="0" lang="en-GB" sz="1800" spc="-1" strike="noStrike">
                <a:latin typeface="Arial"/>
              </a:rPr>
              <a:t>[('CCAFS LC-40',),</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('CCAFS LC-40',),</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('CCAFS LC-40',),</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('CCAFS LC-40',),</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('CCAFS LC-40',)]</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tells us that there were at least 5 launches from the CCAFS LC-</a:t>
            </a:r>
            <a:r>
              <a:rPr b="0" lang="en-US" sz="2200" spc="-1" strike="noStrike">
                <a:solidFill>
                  <a:srgbClr val="292929"/>
                </a:solidFill>
                <a:latin typeface="Abadi"/>
              </a:rPr>
              <a:t>40 site.</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3159720-9F33-45CA-A350-F0EC2F36F548}" type="slidenum">
              <a:rPr b="0" lang="en-US" sz="1600" spc="-1" strike="noStrike">
                <a:solidFill>
                  <a:srgbClr val="1c7ddb"/>
                </a:solidFill>
                <a:latin typeface="Abadi"/>
              </a:rPr>
              <a:t>25</a:t>
            </a:fld>
            <a:endParaRPr b="0" lang="en-GB" sz="1600" spc="-1" strike="noStrike">
              <a:latin typeface="Arial"/>
            </a:endParaRPr>
          </a:p>
        </p:txBody>
      </p:sp>
      <p:sp>
        <p:nvSpPr>
          <p:cNvPr id="248"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Total Payload Mass</a:t>
            </a:r>
            <a:endParaRPr b="0" lang="en-GB" sz="4000" spc="-1" strike="noStrike">
              <a:latin typeface="Arial"/>
            </a:endParaRPr>
          </a:p>
        </p:txBody>
      </p:sp>
      <p:sp>
        <p:nvSpPr>
          <p:cNvPr id="249" name="CustomShape 3"/>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SELECT SUM(PAYLOAD_MASS__KG_) FROM spacex WHERE </a:t>
            </a:r>
            <a:r>
              <a:rPr b="0" lang="en-US" sz="2200" spc="-1" strike="noStrike">
                <a:solidFill>
                  <a:srgbClr val="292929"/>
                </a:solidFill>
                <a:latin typeface="Abadi"/>
              </a:rPr>
              <a:t>Customer="NASA (CRS)"</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This SQL statement returns The total payload mass carried on behalf </a:t>
            </a:r>
            <a:r>
              <a:rPr b="0" lang="en-US" sz="2200" spc="-1" strike="noStrike">
                <a:solidFill>
                  <a:srgbClr val="292929"/>
                </a:solidFill>
                <a:latin typeface="Abadi"/>
              </a:rPr>
              <a:t>of NASA so far. The output is:</a:t>
            </a:r>
            <a:endParaRPr b="0" lang="en-GB" sz="2200" spc="-1" strike="noStrike">
              <a:latin typeface="Arial"/>
            </a:endParaRPr>
          </a:p>
          <a:p>
            <a:pPr>
              <a:lnSpc>
                <a:spcPct val="100000"/>
              </a:lnSpc>
              <a:spcBef>
                <a:spcPts val="1400"/>
              </a:spcBef>
            </a:pPr>
            <a:r>
              <a:rPr b="0" lang="en-GB" sz="1800" spc="-1" strike="noStrike">
                <a:latin typeface="Arial"/>
              </a:rPr>
              <a:t>[(45596,)]</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tells us that 45,596 kilograms of stuff has been carried into orbit </a:t>
            </a:r>
            <a:r>
              <a:rPr b="0" lang="en-US" sz="2200" spc="-1" strike="noStrike">
                <a:solidFill>
                  <a:srgbClr val="292929"/>
                </a:solidFill>
                <a:latin typeface="Abadi"/>
              </a:rPr>
              <a:t>for NASA, by Space-X.  This seems like a high number, but seems to </a:t>
            </a:r>
            <a:r>
              <a:rPr b="0" lang="en-US" sz="2200" spc="-1" strike="noStrike">
                <a:solidFill>
                  <a:srgbClr val="292929"/>
                </a:solidFill>
                <a:latin typeface="Abadi"/>
              </a:rPr>
              <a:t>make sense, as NASA is a big player in the space industry.</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F82F4D4-3B95-4E3B-939B-7E129FDBCC1C}" type="slidenum">
              <a:rPr b="0" lang="en-US" sz="1600" spc="-1" strike="noStrike">
                <a:solidFill>
                  <a:srgbClr val="1c7ddb"/>
                </a:solidFill>
                <a:latin typeface="Abadi"/>
              </a:rPr>
              <a:t>26</a:t>
            </a:fld>
            <a:endParaRPr b="0" lang="en-GB" sz="1600" spc="-1" strike="noStrike">
              <a:latin typeface="Arial"/>
            </a:endParaRPr>
          </a:p>
        </p:txBody>
      </p:sp>
      <p:sp>
        <p:nvSpPr>
          <p:cNvPr id="251"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Average Payload Mass by F9 v1.1</a:t>
            </a:r>
            <a:endParaRPr b="0" lang="en-GB" sz="4000" spc="-1" strike="noStrike">
              <a:latin typeface="Arial"/>
            </a:endParaRPr>
          </a:p>
        </p:txBody>
      </p:sp>
      <p:sp>
        <p:nvSpPr>
          <p:cNvPr id="252" name="CustomShape 3"/>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SELECT AVG(PAYLOAD_MASS__KG_) FROM spacex WHERE </a:t>
            </a:r>
            <a:r>
              <a:rPr b="0" lang="en-US" sz="2200" spc="-1" strike="noStrike">
                <a:solidFill>
                  <a:srgbClr val="292929"/>
                </a:solidFill>
                <a:latin typeface="Abadi"/>
              </a:rPr>
              <a:t>Booster_Version="F9 v1.1"</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This SQL statement returns the average payload mass carried by </a:t>
            </a:r>
            <a:r>
              <a:rPr b="0" lang="en-US" sz="2200" spc="-1" strike="noStrike">
                <a:solidFill>
                  <a:srgbClr val="292929"/>
                </a:solidFill>
                <a:latin typeface="Abadi"/>
              </a:rPr>
              <a:t>rockets with the F9 v1.1 version booster. The output is:</a:t>
            </a:r>
            <a:endParaRPr b="0" lang="en-GB" sz="2200" spc="-1" strike="noStrike">
              <a:latin typeface="Arial"/>
            </a:endParaRPr>
          </a:p>
          <a:p>
            <a:pPr>
              <a:lnSpc>
                <a:spcPct val="100000"/>
              </a:lnSpc>
              <a:spcBef>
                <a:spcPts val="1400"/>
              </a:spcBef>
            </a:pPr>
            <a:r>
              <a:rPr b="0" lang="en-GB" sz="1800" spc="-1" strike="noStrike">
                <a:latin typeface="Arial"/>
              </a:rPr>
              <a:t>[(2928.4,)]</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tells us that the Falcon 9 v1.1 booster can carry about 2,928 </a:t>
            </a:r>
            <a:r>
              <a:rPr b="0" lang="en-US" sz="2200" spc="-1" strike="noStrike">
                <a:solidFill>
                  <a:srgbClr val="292929"/>
                </a:solidFill>
                <a:latin typeface="Abadi"/>
              </a:rPr>
              <a:t>kilograms into orbit.  It may be good to compare this with other </a:t>
            </a:r>
            <a:r>
              <a:rPr b="0" lang="en-US" sz="2200" spc="-1" strike="noStrike">
                <a:solidFill>
                  <a:srgbClr val="292929"/>
                </a:solidFill>
                <a:latin typeface="Abadi"/>
              </a:rPr>
              <a:t>versions of the booster.</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F4A6B29-E632-413A-8C66-72DAF0FF5454}" type="slidenum">
              <a:rPr b="0" lang="en-US" sz="1600" spc="-1" strike="noStrike">
                <a:solidFill>
                  <a:srgbClr val="1c7ddb"/>
                </a:solidFill>
                <a:latin typeface="Abadi"/>
              </a:rPr>
              <a:t>27</a:t>
            </a:fld>
            <a:endParaRPr b="0" lang="en-GB" sz="1600" spc="-1" strike="noStrike">
              <a:latin typeface="Arial"/>
            </a:endParaRPr>
          </a:p>
        </p:txBody>
      </p:sp>
      <p:sp>
        <p:nvSpPr>
          <p:cNvPr id="254"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First Successful Ground Landing Date</a:t>
            </a:r>
            <a:endParaRPr b="0" lang="en-GB" sz="4000" spc="-1" strike="noStrike">
              <a:latin typeface="Arial"/>
            </a:endParaRPr>
          </a:p>
        </p:txBody>
      </p:sp>
      <p:sp>
        <p:nvSpPr>
          <p:cNvPr id="255" name="CustomShape 3"/>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SELECT MIN(DATE) FROM spacex WHERE </a:t>
            </a:r>
            <a:r>
              <a:rPr b="0" lang="en-US" sz="2200" spc="-1" strike="noStrike">
                <a:solidFill>
                  <a:srgbClr val="292929"/>
                </a:solidFill>
                <a:latin typeface="Abadi"/>
              </a:rPr>
              <a:t>Landing_Outcome="Success (ground pad)"</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This SQL statement returns the first date that Space-X obtained a </a:t>
            </a:r>
            <a:r>
              <a:rPr b="0" lang="en-US" sz="2200" spc="-1" strike="noStrike">
                <a:solidFill>
                  <a:srgbClr val="292929"/>
                </a:solidFill>
                <a:latin typeface="Abadi"/>
              </a:rPr>
              <a:t>successful ground landing.  The output is:</a:t>
            </a:r>
            <a:endParaRPr b="0" lang="en-GB" sz="2200" spc="-1" strike="noStrike">
              <a:latin typeface="Arial"/>
            </a:endParaRPr>
          </a:p>
          <a:p>
            <a:pPr>
              <a:lnSpc>
                <a:spcPct val="100000"/>
              </a:lnSpc>
              <a:spcBef>
                <a:spcPts val="1400"/>
              </a:spcBef>
            </a:pPr>
            <a:r>
              <a:rPr b="0" lang="en-GB" sz="1800" spc="-1" strike="noStrike">
                <a:latin typeface="Arial"/>
              </a:rPr>
              <a:t>[('01-05-2017',)]</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is extremely interesting, as the data goes back all the way to </a:t>
            </a:r>
            <a:r>
              <a:rPr b="0" lang="en-US" sz="2200" spc="-1" strike="noStrike">
                <a:solidFill>
                  <a:srgbClr val="292929"/>
                </a:solidFill>
                <a:latin typeface="Abadi"/>
              </a:rPr>
              <a:t>2013.  That means that, in the first 4 years of experimentation, there </a:t>
            </a:r>
            <a:r>
              <a:rPr b="0" lang="en-US" sz="2200" spc="-1" strike="noStrike">
                <a:solidFill>
                  <a:srgbClr val="292929"/>
                </a:solidFill>
                <a:latin typeface="Abadi"/>
              </a:rPr>
              <a:t>was not a single successful ground landing. That is surprising.</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4296554-E967-4DAB-A54A-4C98C53E3D6E}" type="slidenum">
              <a:rPr b="0" lang="en-US" sz="1600" spc="-1" strike="noStrike">
                <a:solidFill>
                  <a:srgbClr val="1c7ddb"/>
                </a:solidFill>
                <a:latin typeface="Abadi"/>
              </a:rPr>
              <a:t>28</a:t>
            </a:fld>
            <a:endParaRPr b="0" lang="en-GB" sz="1600" spc="-1" strike="noStrike">
              <a:latin typeface="Arial"/>
            </a:endParaRPr>
          </a:p>
        </p:txBody>
      </p:sp>
      <p:sp>
        <p:nvSpPr>
          <p:cNvPr id="257"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GB" sz="4000" spc="-1" strike="noStrike">
              <a:latin typeface="Arial"/>
            </a:endParaRPr>
          </a:p>
        </p:txBody>
      </p:sp>
      <p:sp>
        <p:nvSpPr>
          <p:cNvPr id="258" name="CustomShape 3"/>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SELECT </a:t>
            </a:r>
            <a:r>
              <a:rPr b="0" lang="en-US" sz="2200" spc="-1" strike="noStrike">
                <a:solidFill>
                  <a:srgbClr val="292929"/>
                </a:solidFill>
                <a:latin typeface="Abadi"/>
              </a:rPr>
              <a:t>DISTINCT(Booster</a:t>
            </a:r>
            <a:r>
              <a:rPr b="0" lang="en-US" sz="2200" spc="-1" strike="noStrike">
                <a:solidFill>
                  <a:srgbClr val="292929"/>
                </a:solidFill>
                <a:latin typeface="Abadi"/>
              </a:rPr>
              <a:t>_Version) FROM </a:t>
            </a:r>
            <a:r>
              <a:rPr b="0" lang="en-US" sz="2200" spc="-1" strike="noStrike">
                <a:solidFill>
                  <a:srgbClr val="292929"/>
                </a:solidFill>
                <a:latin typeface="Abadi"/>
              </a:rPr>
              <a:t>spacex WHERE </a:t>
            </a:r>
            <a:r>
              <a:rPr b="0" lang="en-US" sz="2200" spc="-1" strike="noStrike">
                <a:solidFill>
                  <a:srgbClr val="292929"/>
                </a:solidFill>
                <a:latin typeface="Abadi"/>
              </a:rPr>
              <a:t>Landing_Outcome</a:t>
            </a:r>
            <a:r>
              <a:rPr b="0" lang="en-US" sz="2200" spc="-1" strike="noStrike">
                <a:solidFill>
                  <a:srgbClr val="292929"/>
                </a:solidFill>
                <a:latin typeface="Abadi"/>
              </a:rPr>
              <a:t>="Success (drone </a:t>
            </a:r>
            <a:r>
              <a:rPr b="0" lang="en-US" sz="2200" spc="-1" strike="noStrike">
                <a:solidFill>
                  <a:srgbClr val="292929"/>
                </a:solidFill>
                <a:latin typeface="Abadi"/>
              </a:rPr>
              <a:t>ship)" AND </a:t>
            </a:r>
            <a:r>
              <a:rPr b="0" lang="en-US" sz="2200" spc="-1" strike="noStrike">
                <a:solidFill>
                  <a:srgbClr val="292929"/>
                </a:solidFill>
                <a:latin typeface="Abadi"/>
              </a:rPr>
              <a:t>PAYLOAD_MASS__</a:t>
            </a:r>
            <a:r>
              <a:rPr b="0" lang="en-US" sz="2200" spc="-1" strike="noStrike">
                <a:solidFill>
                  <a:srgbClr val="292929"/>
                </a:solidFill>
                <a:latin typeface="Abadi"/>
              </a:rPr>
              <a:t>KG_ BETWEEN </a:t>
            </a:r>
            <a:r>
              <a:rPr b="0" lang="en-US" sz="2200" spc="-1" strike="noStrike">
                <a:solidFill>
                  <a:srgbClr val="292929"/>
                </a:solidFill>
                <a:latin typeface="Abadi"/>
              </a:rPr>
              <a:t>4000 AND 6000</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This SQL </a:t>
            </a:r>
            <a:r>
              <a:rPr b="0" lang="en-US" sz="2200" spc="-1" strike="noStrike">
                <a:solidFill>
                  <a:srgbClr val="292929"/>
                </a:solidFill>
                <a:latin typeface="Abadi"/>
              </a:rPr>
              <a:t>statement returns </a:t>
            </a:r>
            <a:r>
              <a:rPr b="0" lang="en-US" sz="2200" spc="-1" strike="noStrike">
                <a:solidFill>
                  <a:srgbClr val="292929"/>
                </a:solidFill>
                <a:latin typeface="Abadi"/>
              </a:rPr>
              <a:t>the booster </a:t>
            </a:r>
            <a:r>
              <a:rPr b="0" lang="en-US" sz="2200" spc="-1" strike="noStrike">
                <a:solidFill>
                  <a:srgbClr val="292929"/>
                </a:solidFill>
                <a:latin typeface="Abadi"/>
              </a:rPr>
              <a:t>version (with no </a:t>
            </a:r>
            <a:r>
              <a:rPr b="0" lang="en-US" sz="2200" spc="-1" strike="noStrike">
                <a:solidFill>
                  <a:srgbClr val="292929"/>
                </a:solidFill>
                <a:latin typeface="Abadi"/>
              </a:rPr>
              <a:t>repeats) of </a:t>
            </a:r>
            <a:r>
              <a:rPr b="0" lang="en-US" sz="2200" spc="-1" strike="noStrike">
                <a:solidFill>
                  <a:srgbClr val="292929"/>
                </a:solidFill>
                <a:latin typeface="Abadi"/>
              </a:rPr>
              <a:t>rockets that made </a:t>
            </a:r>
            <a:r>
              <a:rPr b="0" lang="en-US" sz="2200" spc="-1" strike="noStrike">
                <a:solidFill>
                  <a:srgbClr val="292929"/>
                </a:solidFill>
                <a:latin typeface="Abadi"/>
              </a:rPr>
              <a:t>successful </a:t>
            </a:r>
            <a:r>
              <a:rPr b="0" lang="en-US" sz="2200" spc="-1" strike="noStrike">
                <a:solidFill>
                  <a:srgbClr val="292929"/>
                </a:solidFill>
                <a:latin typeface="Abadi"/>
              </a:rPr>
              <a:t>landings on drone </a:t>
            </a:r>
            <a:r>
              <a:rPr b="0" lang="en-US" sz="2200" spc="-1" strike="noStrike">
                <a:solidFill>
                  <a:srgbClr val="292929"/>
                </a:solidFill>
                <a:latin typeface="Abadi"/>
              </a:rPr>
              <a:t>ships, and had a </a:t>
            </a:r>
            <a:r>
              <a:rPr b="0" lang="en-US" sz="2200" spc="-1" strike="noStrike">
                <a:solidFill>
                  <a:srgbClr val="292929"/>
                </a:solidFill>
                <a:latin typeface="Abadi"/>
              </a:rPr>
              <a:t>payload of </a:t>
            </a:r>
            <a:r>
              <a:rPr b="0" lang="en-US" sz="2200" spc="-1" strike="noStrike">
                <a:solidFill>
                  <a:srgbClr val="292929"/>
                </a:solidFill>
                <a:latin typeface="Abadi"/>
              </a:rPr>
              <a:t>between 4000 and </a:t>
            </a:r>
            <a:r>
              <a:rPr b="0" lang="en-US" sz="2200" spc="-1" strike="noStrike">
                <a:solidFill>
                  <a:srgbClr val="292929"/>
                </a:solidFill>
                <a:latin typeface="Abadi"/>
              </a:rPr>
              <a:t>6000 kg.  The </a:t>
            </a:r>
            <a:r>
              <a:rPr b="0" lang="en-US" sz="2200" spc="-1" strike="noStrike">
                <a:solidFill>
                  <a:srgbClr val="292929"/>
                </a:solidFill>
                <a:latin typeface="Abadi"/>
              </a:rPr>
              <a:t>output is:</a:t>
            </a:r>
            <a:endParaRPr b="0" lang="en-GB" sz="2200" spc="-1" strike="noStrike">
              <a:latin typeface="Arial"/>
            </a:endParaRPr>
          </a:p>
          <a:p>
            <a:pPr>
              <a:lnSpc>
                <a:spcPct val="100000"/>
              </a:lnSpc>
              <a:spcBef>
                <a:spcPts val="1400"/>
              </a:spcBef>
            </a:pPr>
            <a:r>
              <a:rPr b="0" lang="en-GB" sz="1800" spc="-1" strike="noStrike">
                <a:latin typeface="Arial"/>
              </a:rPr>
              <a:t>[('F9 FT B1022',), ('F9 </a:t>
            </a:r>
            <a:r>
              <a:rPr b="0" lang="en-GB" sz="1800" spc="-1" strike="noStrike">
                <a:latin typeface="Arial"/>
              </a:rPr>
              <a:t>FT B1026',), ('F9 FT  </a:t>
            </a:r>
            <a:r>
              <a:rPr b="0" lang="en-GB" sz="1800" spc="-1" strike="noStrike">
                <a:latin typeface="Arial"/>
              </a:rPr>
              <a:t>B1021.2',), ('F9 FT  </a:t>
            </a:r>
            <a:r>
              <a:rPr b="0" lang="en-GB" sz="1800" spc="-1" strike="noStrike">
                <a:latin typeface="Arial"/>
              </a:rPr>
              <a:t>B1031.2',)]</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tells us that </a:t>
            </a:r>
            <a:r>
              <a:rPr b="0" lang="en-US" sz="2200" spc="-1" strike="noStrike">
                <a:solidFill>
                  <a:srgbClr val="292929"/>
                </a:solidFill>
                <a:latin typeface="Abadi"/>
              </a:rPr>
              <a:t>Booster v1.02 to </a:t>
            </a:r>
            <a:r>
              <a:rPr b="0" lang="en-US" sz="2200" spc="-1" strike="noStrike">
                <a:solidFill>
                  <a:srgbClr val="292929"/>
                </a:solidFill>
                <a:latin typeface="Abadi"/>
              </a:rPr>
              <a:t>v1.03 were very </a:t>
            </a:r>
            <a:r>
              <a:rPr b="0" lang="en-US" sz="2200" spc="-1" strike="noStrike">
                <a:solidFill>
                  <a:srgbClr val="292929"/>
                </a:solidFill>
                <a:latin typeface="Abadi"/>
              </a:rPr>
              <a:t>good at landing </a:t>
            </a:r>
            <a:r>
              <a:rPr b="0" lang="en-US" sz="2200" spc="-1" strike="noStrike">
                <a:solidFill>
                  <a:srgbClr val="292929"/>
                </a:solidFill>
                <a:latin typeface="Abadi"/>
              </a:rPr>
              <a:t>on ships.</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4B4801BA-7965-4269-AD89-6B9EB1187F9A}" type="slidenum">
              <a:rPr b="0" lang="en-US" sz="1600" spc="-1" strike="noStrike">
                <a:solidFill>
                  <a:srgbClr val="1c7ddb"/>
                </a:solidFill>
                <a:latin typeface="Abadi"/>
              </a:rPr>
              <a:t>2</a:t>
            </a:fld>
            <a:endParaRPr b="0" lang="en-GB" sz="1600" spc="-1" strike="noStrike">
              <a:latin typeface="Arial"/>
            </a:endParaRPr>
          </a:p>
        </p:txBody>
      </p:sp>
      <p:sp>
        <p:nvSpPr>
          <p:cNvPr id="164" name="CustomShape 2"/>
          <p:cNvSpPr/>
          <p:nvPr/>
        </p:nvSpPr>
        <p:spPr>
          <a:xfrm>
            <a:off x="959040" y="1368000"/>
            <a:ext cx="9912960" cy="465768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For this project, we set out to find whether we could predict whether the Space-X Falcon 9 rocket would land successfully (and therefore be able to be re-used).  In order to obtain the data to try and predict this, we used the Space-X API as well as webcrawling to get the data.  We then explored the data visually, to look for correlations between inputs (launch location, payload weight, etc) and landing success.  We finally built a model to predict (with great accuracy), whether Falcon 9 would land successfully.</a:t>
            </a:r>
            <a:endParaRPr b="0" lang="en-GB"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Regarding results, it appears that we can predict whether Falcon 9 will land successfully simply using data on the launch site, height of orbit, payload mass, etc.</a:t>
            </a:r>
            <a:endParaRPr b="0" lang="en-GB" sz="2200" spc="-1" strike="noStrike">
              <a:latin typeface="Arial"/>
            </a:endParaRPr>
          </a:p>
        </p:txBody>
      </p:sp>
      <p:sp>
        <p:nvSpPr>
          <p:cNvPr id="16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B288804-7DE9-4A40-BD16-21B9D1AA0E96}" type="slidenum">
              <a:rPr b="0" lang="en-US" sz="1600" spc="-1" strike="noStrike">
                <a:solidFill>
                  <a:srgbClr val="1c7ddb"/>
                </a:solidFill>
                <a:latin typeface="Abadi"/>
              </a:rPr>
              <a:t>29</a:t>
            </a:fld>
            <a:endParaRPr b="0" lang="en-GB" sz="1600" spc="-1" strike="noStrike">
              <a:latin typeface="Arial"/>
            </a:endParaRPr>
          </a:p>
        </p:txBody>
      </p:sp>
      <p:sp>
        <p:nvSpPr>
          <p:cNvPr id="260"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GB" sz="4000" spc="-1" strike="noStrike">
              <a:latin typeface="Arial"/>
            </a:endParaRPr>
          </a:p>
        </p:txBody>
      </p:sp>
      <p:sp>
        <p:nvSpPr>
          <p:cNvPr id="261" name="CustomShape 3"/>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SELECT COUNT(*) FROM spacex WHERE Landing_Outcome LIKE "Success%" </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SELECT COUNT(*) FROM spacex WHERE Landing_Outcome LIKE "Failure%" </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These SQL statements count the number of successful and unsuccessful landings.  The output is:</a:t>
            </a:r>
            <a:endParaRPr b="0" lang="en-GB" sz="2200" spc="-1" strike="noStrike">
              <a:latin typeface="Arial"/>
            </a:endParaRPr>
          </a:p>
          <a:p>
            <a:pPr>
              <a:lnSpc>
                <a:spcPct val="100000"/>
              </a:lnSpc>
              <a:spcBef>
                <a:spcPts val="1400"/>
              </a:spcBef>
            </a:pPr>
            <a:r>
              <a:rPr b="0" lang="en-GB" sz="1800" spc="-1" strike="noStrike">
                <a:latin typeface="Arial"/>
              </a:rPr>
              <a:t>61 (for success) and 10 (for failure)</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tells us that there have been more successful landings than failed ones.</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7A22B04-4EC3-4791-92DD-5A08EC159BBD}" type="slidenum">
              <a:rPr b="0" lang="en-US" sz="1600" spc="-1" strike="noStrike">
                <a:solidFill>
                  <a:srgbClr val="1c7ddb"/>
                </a:solidFill>
                <a:latin typeface="Abadi"/>
              </a:rPr>
              <a:t>30</a:t>
            </a:fld>
            <a:endParaRPr b="0" lang="en-GB" sz="1600" spc="-1" strike="noStrike">
              <a:latin typeface="Arial"/>
            </a:endParaRPr>
          </a:p>
        </p:txBody>
      </p:sp>
      <p:sp>
        <p:nvSpPr>
          <p:cNvPr id="263"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Boosters Carried Maximum Payload</a:t>
            </a:r>
            <a:endParaRPr b="0" lang="en-GB" sz="4000" spc="-1" strike="noStrike">
              <a:latin typeface="Arial"/>
            </a:endParaRPr>
          </a:p>
        </p:txBody>
      </p:sp>
      <p:sp>
        <p:nvSpPr>
          <p:cNvPr id="264" name="CustomShape 3"/>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SELECT DISTINCT(Booster_Version) FROM spacex WHERE PAYLOAD_MASS__KG_ = (SELECT MAX(PAYLOAD_MASS__KG_) FROM spacex)</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This SQL statement returns the strongest boosters (with no repeats).  The output is:</a:t>
            </a:r>
            <a:endParaRPr b="0" lang="en-GB" sz="2200" spc="-1" strike="noStrike">
              <a:latin typeface="Arial"/>
            </a:endParaRPr>
          </a:p>
          <a:p>
            <a:pPr>
              <a:lnSpc>
                <a:spcPct val="100000"/>
              </a:lnSpc>
              <a:spcBef>
                <a:spcPts val="1400"/>
              </a:spcBef>
            </a:pPr>
            <a:r>
              <a:rPr b="0" lang="en-GB" sz="1800" spc="-1" strike="noStrike">
                <a:latin typeface="Arial"/>
              </a:rPr>
              <a:t>[('F9 B5 B1048.4',), ('F9 B5 B1049.4',), ('F9 B5 B1051.3',), ('F9 B5 B1056.4',), ('F9 B5 B1048.5',), ('F9 B5 B1051.4',), ('F9 B5 B1049.5',), ('F9 B5 B1060.2 ',), ('F9 B5 B1058.3 ',), ('F9 B5 B1051.6',), ('F9 B5 B1060.3',), ('F9 B5 B1049.7 ',)]</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tells us that there are many booster types, at least.</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47263F3-1BD8-42AC-A60F-D159BB8F243D}" type="slidenum">
              <a:rPr b="0" lang="en-US" sz="1600" spc="-1" strike="noStrike">
                <a:solidFill>
                  <a:srgbClr val="1c7ddb"/>
                </a:solidFill>
                <a:latin typeface="Abadi"/>
              </a:rPr>
              <a:t>31</a:t>
            </a:fld>
            <a:endParaRPr b="0" lang="en-GB" sz="1600" spc="-1" strike="noStrike">
              <a:latin typeface="Arial"/>
            </a:endParaRPr>
          </a:p>
        </p:txBody>
      </p:sp>
      <p:sp>
        <p:nvSpPr>
          <p:cNvPr id="266"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2015 Launch Records</a:t>
            </a:r>
            <a:endParaRPr b="0" lang="en-GB" sz="4000" spc="-1" strike="noStrike">
              <a:latin typeface="Arial"/>
            </a:endParaRPr>
          </a:p>
        </p:txBody>
      </p:sp>
      <p:sp>
        <p:nvSpPr>
          <p:cNvPr id="267" name="CustomShape 3"/>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fontScale="70000"/>
          </a:bodyPr>
          <a:p>
            <a:pPr>
              <a:lnSpc>
                <a:spcPct val="100000"/>
              </a:lnSpc>
              <a:spcBef>
                <a:spcPts val="1400"/>
              </a:spcBef>
            </a:pPr>
            <a:r>
              <a:rPr b="0" lang="en-US" sz="2200" spc="-1" strike="noStrike">
                <a:solidFill>
                  <a:srgbClr val="292929"/>
                </a:solidFill>
                <a:latin typeface="Abadi"/>
              </a:rPr>
              <a:t>SELECT Landing_Outcome, Booster_Version, Launch_Site FROM spacex WHERE Date LIKE "%2015"</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This SQL statement returns the landing outcome, booster version, and launch site from all launches in the year 2015.  The output is:</a:t>
            </a:r>
            <a:endParaRPr b="0" lang="en-GB" sz="2200" spc="-1" strike="noStrike">
              <a:latin typeface="Arial"/>
            </a:endParaRPr>
          </a:p>
          <a:p>
            <a:pPr>
              <a:lnSpc>
                <a:spcPct val="100000"/>
              </a:lnSpc>
              <a:spcBef>
                <a:spcPts val="1400"/>
              </a:spcBef>
            </a:pPr>
            <a:r>
              <a:rPr b="0" lang="en-GB" sz="1800" spc="-1" strike="noStrike">
                <a:latin typeface="Arial"/>
              </a:rPr>
              <a:t>[('Failure (drone ship)', 'F9 v1.1 B1012', 'CCAFS LC-40'), </a:t>
            </a:r>
            <a:endParaRPr b="0" lang="en-GB" sz="1800" spc="-1" strike="noStrike">
              <a:latin typeface="Arial"/>
            </a:endParaRPr>
          </a:p>
          <a:p>
            <a:pPr>
              <a:lnSpc>
                <a:spcPct val="100000"/>
              </a:lnSpc>
              <a:spcBef>
                <a:spcPts val="1400"/>
              </a:spcBef>
            </a:pPr>
            <a:r>
              <a:rPr b="0" lang="en-GB" sz="1800" spc="-1" strike="noStrike">
                <a:latin typeface="Arial"/>
              </a:rPr>
              <a:t>('Controlled (ocean)', 'F9 v1.1 B1013', 'CCAFS LC-40'),</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('No attempt', 'F9 v1.1 B1014', 'CCAFS LC-40'),</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('Failure (drone ship)', 'F9 v1.1 B1015', 'CCAFS LC-40'),</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('No attempt', 'F9 v1.1 B1016', 'CCAFS LC-40'),</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('Precluded (drone ship)', 'F9 v1.1 B1018', 'CCAFS LC-40'),</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('Success (ground pad)', 'F9 FT B1019', 'CCAFS LC-40')]</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tells us that there was only 1 success in 2015, which is interesting.</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8"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4BE4881-1B8F-43DB-9580-8BD8526FEDBF}" type="slidenum">
              <a:rPr b="0" lang="en-US" sz="1600" spc="-1" strike="noStrike">
                <a:solidFill>
                  <a:srgbClr val="1c7ddb"/>
                </a:solidFill>
                <a:latin typeface="Abadi"/>
              </a:rPr>
              <a:t>32</a:t>
            </a:fld>
            <a:endParaRPr b="0" lang="en-GB" sz="1600" spc="-1" strike="noStrike">
              <a:latin typeface="Arial"/>
            </a:endParaRPr>
          </a:p>
        </p:txBody>
      </p:sp>
      <p:sp>
        <p:nvSpPr>
          <p:cNvPr id="269"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GB" sz="4000" spc="-1" strike="noStrike">
              <a:latin typeface="Arial"/>
            </a:endParaRPr>
          </a:p>
        </p:txBody>
      </p:sp>
      <p:sp>
        <p:nvSpPr>
          <p:cNvPr id="270" name="CustomShape 3"/>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SELECT COUNT(Landing_Outcome), Landing_Outcome FROM spacex WHERE Date BETWEEN "2010-04-06" AND "2017-03-20" GROUP BY Landing_Outcome ORDER BY COUNT(Landing_Outcome) DESC</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This SQL statement returns the landing outcomes between 2 dates, and their frequency. The output is:</a:t>
            </a:r>
            <a:endParaRPr b="0" lang="en-GB" sz="2200" spc="-1" strike="noStrike">
              <a:latin typeface="Arial"/>
            </a:endParaRPr>
          </a:p>
          <a:p>
            <a:pPr>
              <a:lnSpc>
                <a:spcPct val="100000"/>
              </a:lnSpc>
              <a:spcBef>
                <a:spcPts val="1400"/>
              </a:spcBef>
            </a:pPr>
            <a:r>
              <a:rPr b="0" lang="en-GB" sz="1800" spc="-1" strike="noStrike">
                <a:latin typeface="Arial"/>
              </a:rPr>
              <a:t>[(10, 'No attempt'), (5, 'Success (drone ship)'), (5, 'Failure (drone ship)'),</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(3, 'Success (ground pad)'), (3, 'Controlled (ocean)'), (2, 'Uncontrolled (ocean)'),</a:t>
            </a:r>
            <a:endParaRPr b="0" lang="en-GB" sz="1800" spc="-1" strike="noStrike">
              <a:latin typeface="Arial"/>
            </a:endParaRPr>
          </a:p>
          <a:p>
            <a:pPr>
              <a:lnSpc>
                <a:spcPct val="100000"/>
              </a:lnSpc>
              <a:spcBef>
                <a:spcPts val="1400"/>
              </a:spcBef>
            </a:pPr>
            <a:r>
              <a:rPr b="0" lang="en-GB" sz="1800" spc="-1" strike="noStrike">
                <a:latin typeface="Arial"/>
              </a:rPr>
              <a:t> </a:t>
            </a:r>
            <a:r>
              <a:rPr b="0" lang="en-GB" sz="1800" spc="-1" strike="noStrike">
                <a:latin typeface="Arial"/>
              </a:rPr>
              <a:t>(2, 'Failure (parachute)'), (1, 'Precluded (drone ship)')]</a:t>
            </a:r>
            <a:endParaRPr b="0" lang="en-GB" sz="1800" spc="-1" strike="noStrike">
              <a:latin typeface="Arial"/>
            </a:endParaRPr>
          </a:p>
          <a:p>
            <a:pPr>
              <a:lnSpc>
                <a:spcPct val="100000"/>
              </a:lnSpc>
              <a:spcBef>
                <a:spcPts val="1400"/>
              </a:spcBef>
            </a:pPr>
            <a:r>
              <a:rPr b="0" lang="en-US" sz="2200" spc="-1" strike="noStrike">
                <a:solidFill>
                  <a:srgbClr val="292929"/>
                </a:solidFill>
                <a:latin typeface="Abadi"/>
              </a:rPr>
              <a:t>This tells us that the most frequent landing type was ‘No attempt’ between these 2 dates.  It would be interesting to research exactly what that means.</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CustomShape 1"/>
          <p:cNvSpPr/>
          <p:nvPr/>
        </p:nvSpPr>
        <p:spPr>
          <a:xfrm>
            <a:off x="810720" y="252972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9E4434D-1CC0-41BE-B197-198927B90BDB}" type="slidenum">
              <a:rPr b="0" lang="en-US" sz="1600" spc="-1" strike="noStrike">
                <a:solidFill>
                  <a:srgbClr val="1c7ddb"/>
                </a:solidFill>
                <a:latin typeface="Abadi"/>
              </a:rPr>
              <a:t>33</a:t>
            </a:fld>
            <a:endParaRPr b="0" lang="en-GB" sz="1600" spc="-1" strike="noStrike">
              <a:latin typeface="Arial"/>
            </a:endParaRPr>
          </a:p>
        </p:txBody>
      </p:sp>
      <p:sp>
        <p:nvSpPr>
          <p:cNvPr id="273" name="CustomShape 2"/>
          <p:cNvSpPr/>
          <p:nvPr/>
        </p:nvSpPr>
        <p:spPr>
          <a:xfrm>
            <a:off x="792000" y="1409400"/>
            <a:ext cx="9576000" cy="1758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The launch sites are actually on both coasts (California and Florida).  There are none in Texas (as NASA has theirs).</a:t>
            </a:r>
            <a:endParaRPr b="0" lang="en-GB" sz="2200" spc="-1" strike="noStrike">
              <a:latin typeface="Arial"/>
            </a:endParaRPr>
          </a:p>
          <a:p>
            <a:pPr>
              <a:lnSpc>
                <a:spcPct val="100000"/>
              </a:lnSpc>
            </a:pPr>
            <a:endParaRPr b="0" lang="en-GB" sz="2200" spc="-1" strike="noStrike">
              <a:latin typeface="Arial"/>
            </a:endParaRPr>
          </a:p>
        </p:txBody>
      </p:sp>
      <p:sp>
        <p:nvSpPr>
          <p:cNvPr id="27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Launch Site Locations: Where are they exactly?</a:t>
            </a:r>
            <a:endParaRPr b="0" lang="en-GB" sz="4000" spc="-1" strike="noStrike">
              <a:latin typeface="Arial"/>
            </a:endParaRPr>
          </a:p>
        </p:txBody>
      </p:sp>
      <p:pic>
        <p:nvPicPr>
          <p:cNvPr id="275" name="" descr=""/>
          <p:cNvPicPr/>
          <p:nvPr/>
        </p:nvPicPr>
        <p:blipFill>
          <a:blip r:embed="rId2"/>
          <a:stretch/>
        </p:blipFill>
        <p:spPr>
          <a:xfrm>
            <a:off x="864000" y="2232000"/>
            <a:ext cx="9302040" cy="42170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93CA1BB-A1BF-4F1B-A023-678044699F17}" type="slidenum">
              <a:rPr b="0" lang="en-US" sz="1600" spc="-1" strike="noStrike">
                <a:solidFill>
                  <a:srgbClr val="1c7ddb"/>
                </a:solidFill>
                <a:latin typeface="Abadi"/>
              </a:rPr>
              <a:t>35</a:t>
            </a:fld>
            <a:endParaRPr b="0" lang="en-GB" sz="1600" spc="-1" strike="noStrike">
              <a:latin typeface="Arial"/>
            </a:endParaRPr>
          </a:p>
        </p:txBody>
      </p:sp>
      <p:sp>
        <p:nvSpPr>
          <p:cNvPr id="277" name="CustomShape 2"/>
          <p:cNvSpPr/>
          <p:nvPr/>
        </p:nvSpPr>
        <p:spPr>
          <a:xfrm>
            <a:off x="720000" y="1368000"/>
            <a:ext cx="9744840" cy="1008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Calibri"/>
              </a:rPr>
              <a:t>As we can see by adding map markers, there have been 10 launches from California, and 46 from Florida.</a:t>
            </a:r>
            <a:endParaRPr b="0" lang="en-GB" sz="2200" spc="-1" strike="noStrike">
              <a:latin typeface="Arial"/>
            </a:endParaRPr>
          </a:p>
        </p:txBody>
      </p:sp>
      <p:sp>
        <p:nvSpPr>
          <p:cNvPr id="27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&lt;Folium Map Screenshot 2&gt;</a:t>
            </a:r>
            <a:endParaRPr b="0" lang="en-GB" sz="4000" spc="-1" strike="noStrike">
              <a:latin typeface="Arial"/>
            </a:endParaRPr>
          </a:p>
        </p:txBody>
      </p:sp>
      <p:pic>
        <p:nvPicPr>
          <p:cNvPr id="279" name="" descr=""/>
          <p:cNvPicPr/>
          <p:nvPr/>
        </p:nvPicPr>
        <p:blipFill>
          <a:blip r:embed="rId2"/>
          <a:stretch/>
        </p:blipFill>
        <p:spPr>
          <a:xfrm>
            <a:off x="969840" y="2390760"/>
            <a:ext cx="10334160" cy="365724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EF66C81-51D7-4B90-9A16-F051F945270D}" type="slidenum">
              <a:rPr b="0" lang="en-US" sz="1600" spc="-1" strike="noStrike">
                <a:solidFill>
                  <a:srgbClr val="1c7ddb"/>
                </a:solidFill>
                <a:latin typeface="Abadi"/>
              </a:rPr>
              <a:t>36</a:t>
            </a:fld>
            <a:endParaRPr b="0" lang="en-GB" sz="1600" spc="-1" strike="noStrike">
              <a:latin typeface="Arial"/>
            </a:endParaRPr>
          </a:p>
        </p:txBody>
      </p:sp>
      <p:sp>
        <p:nvSpPr>
          <p:cNvPr id="281" name="CustomShape 2"/>
          <p:cNvSpPr/>
          <p:nvPr/>
        </p:nvSpPr>
        <p:spPr>
          <a:xfrm>
            <a:off x="792000" y="1440000"/>
            <a:ext cx="11016000" cy="43142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Drilling down, we can calculate the distance to the coast and other major landmarks from each launch site.  Here, we can see that a launch site in Florida is 0.88 km from the coast.  Also, it has been associated with 7 successful landings (as noted by the green circle with the number 7).</a:t>
            </a:r>
            <a:endParaRPr b="0" lang="en-GB" sz="2200" spc="-1" strike="noStrike">
              <a:latin typeface="Arial"/>
            </a:endParaRPr>
          </a:p>
        </p:txBody>
      </p:sp>
      <p:sp>
        <p:nvSpPr>
          <p:cNvPr id="28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&lt;Folium Map Screenshot 3&gt;</a:t>
            </a:r>
            <a:endParaRPr b="0" lang="en-GB" sz="4000" spc="-1" strike="noStrike">
              <a:latin typeface="Arial"/>
            </a:endParaRPr>
          </a:p>
        </p:txBody>
      </p:sp>
      <p:pic>
        <p:nvPicPr>
          <p:cNvPr id="283" name="" descr=""/>
          <p:cNvPicPr/>
          <p:nvPr/>
        </p:nvPicPr>
        <p:blipFill>
          <a:blip r:embed="rId2"/>
          <a:stretch/>
        </p:blipFill>
        <p:spPr>
          <a:xfrm>
            <a:off x="360000" y="2952000"/>
            <a:ext cx="11392560" cy="19990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4" name="CustomShape 1"/>
          <p:cNvSpPr/>
          <p:nvPr/>
        </p:nvSpPr>
        <p:spPr>
          <a:xfrm>
            <a:off x="810720" y="252972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A4038E3-29FC-4001-8880-32DA7C088DE0}" type="slidenum">
              <a:rPr b="0" lang="en-US" sz="1600" spc="-1" strike="noStrike">
                <a:solidFill>
                  <a:srgbClr val="1c7ddb"/>
                </a:solidFill>
                <a:latin typeface="Abadi"/>
              </a:rPr>
              <a:t>&lt;number&gt;</a:t>
            </a:fld>
            <a:endParaRPr b="0" lang="en-GB" sz="1600" spc="-1" strike="noStrike">
              <a:latin typeface="Arial"/>
            </a:endParaRPr>
          </a:p>
        </p:txBody>
      </p:sp>
      <p:sp>
        <p:nvSpPr>
          <p:cNvPr id="286" name="CustomShape 2"/>
          <p:cNvSpPr/>
          <p:nvPr/>
        </p:nvSpPr>
        <p:spPr>
          <a:xfrm>
            <a:off x="551160" y="1409400"/>
            <a:ext cx="11040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Using Plotly, we can see data as it is filtered.  Here, we see our dashboard, which shows a pie chart of successful launches by launch site. We can see that the most successful launches are associated with KSC LC-39A. </a:t>
            </a:r>
            <a:endParaRPr b="0" lang="en-GB" sz="2200" spc="-1" strike="noStrike">
              <a:latin typeface="Arial"/>
            </a:endParaRPr>
          </a:p>
        </p:txBody>
      </p:sp>
      <p:sp>
        <p:nvSpPr>
          <p:cNvPr id="287"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Data Filtering &amp; Visualization with Plotly Dash</a:t>
            </a:r>
            <a:endParaRPr b="0" lang="en-GB" sz="4000" spc="-1" strike="noStrike">
              <a:latin typeface="Arial"/>
            </a:endParaRPr>
          </a:p>
        </p:txBody>
      </p:sp>
      <p:pic>
        <p:nvPicPr>
          <p:cNvPr id="288" name="" descr=""/>
          <p:cNvPicPr/>
          <p:nvPr/>
        </p:nvPicPr>
        <p:blipFill>
          <a:blip r:embed="rId2"/>
          <a:stretch/>
        </p:blipFill>
        <p:spPr>
          <a:xfrm>
            <a:off x="843120" y="3119040"/>
            <a:ext cx="9596880" cy="29289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C8088792-D65E-46E9-9C7A-57120076BE8A}" type="slidenum">
              <a:rPr b="0" lang="en-US" sz="1600" spc="-1" strike="noStrike">
                <a:solidFill>
                  <a:srgbClr val="1c7ddb"/>
                </a:solidFill>
                <a:latin typeface="Abadi"/>
              </a:rPr>
              <a:t>3</a:t>
            </a:fld>
            <a:endParaRPr b="0" lang="en-GB" sz="1600" spc="-1" strike="noStrike">
              <a:latin typeface="Arial"/>
            </a:endParaRPr>
          </a:p>
        </p:txBody>
      </p:sp>
      <p:sp>
        <p:nvSpPr>
          <p:cNvPr id="167" name="CustomShape 2"/>
          <p:cNvSpPr/>
          <p:nvPr/>
        </p:nvSpPr>
        <p:spPr>
          <a:xfrm>
            <a:off x="828000" y="538560"/>
            <a:ext cx="105292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Introduction</a:t>
            </a:r>
            <a:endParaRPr b="0" lang="en-GB" sz="4000" spc="-1" strike="noStrike">
              <a:latin typeface="Arial"/>
            </a:endParaRPr>
          </a:p>
        </p:txBody>
      </p:sp>
      <p:sp>
        <p:nvSpPr>
          <p:cNvPr id="168" name="CustomShape 3"/>
          <p:cNvSpPr/>
          <p:nvPr/>
        </p:nvSpPr>
        <p:spPr>
          <a:xfrm>
            <a:off x="720000" y="1368000"/>
            <a:ext cx="10296000" cy="465768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400"/>
              </a:spcBef>
              <a:buClr>
                <a:srgbClr val="292929"/>
              </a:buClr>
              <a:buFont typeface="Arial"/>
              <a:buChar char="•"/>
            </a:pPr>
            <a:r>
              <a:rPr b="0" lang="en-US" sz="1600" spc="-1" strike="noStrike">
                <a:solidFill>
                  <a:srgbClr val="292929"/>
                </a:solidFill>
                <a:latin typeface="Abadi"/>
                <a:ea typeface="DejaVu Sans"/>
              </a:rPr>
              <a:t>At SpaceY, we want to bid competitively on rocket launching contracts, so we need the best data available on the prices of our competitors.</a:t>
            </a:r>
            <a:endParaRPr b="0" lang="en-GB" sz="1600" spc="-1" strike="noStrike">
              <a:latin typeface="Arial"/>
            </a:endParaRPr>
          </a:p>
          <a:p>
            <a:pPr marL="228600" indent="-227880">
              <a:lnSpc>
                <a:spcPct val="90000"/>
              </a:lnSpc>
              <a:spcBef>
                <a:spcPts val="1400"/>
              </a:spcBef>
              <a:buClr>
                <a:srgbClr val="292929"/>
              </a:buClr>
              <a:buFont typeface="Arial"/>
              <a:buChar char="•"/>
            </a:pPr>
            <a:r>
              <a:rPr b="0" lang="en-US" sz="1600" spc="-1" strike="noStrike">
                <a:solidFill>
                  <a:srgbClr val="292929"/>
                </a:solidFill>
                <a:latin typeface="Abadi"/>
                <a:ea typeface="DejaVu Sans"/>
              </a:rPr>
              <a:t>Our main competitor is Space-X, who routinely use their Falcon-9 rocket to send payloads to space.  They charge their customers about 62 million dollars for this service.  If they happen to lose the Falcon-9 rocket in the process (meaning, it does not land successfully, and therefore cannot be re-used in a future mission), the cost goes up, and they pass that cost on to the customer.</a:t>
            </a:r>
            <a:endParaRPr b="0" lang="en-GB" sz="1600" spc="-1" strike="noStrike">
              <a:latin typeface="Arial"/>
            </a:endParaRPr>
          </a:p>
          <a:p>
            <a:pPr marL="228600" indent="-227880">
              <a:lnSpc>
                <a:spcPct val="90000"/>
              </a:lnSpc>
              <a:spcBef>
                <a:spcPts val="1400"/>
              </a:spcBef>
              <a:buClr>
                <a:srgbClr val="292929"/>
              </a:buClr>
              <a:buFont typeface="Arial"/>
              <a:buChar char="•"/>
            </a:pPr>
            <a:r>
              <a:rPr b="0" lang="en-US" sz="1600" spc="-1" strike="noStrike">
                <a:solidFill>
                  <a:srgbClr val="292929"/>
                </a:solidFill>
                <a:latin typeface="Abadi"/>
                <a:ea typeface="DejaVu Sans"/>
              </a:rPr>
              <a:t>We at SpaceY would like to offer rocket launching services at a price just below those of Space-X. </a:t>
            </a:r>
            <a:r>
              <a:rPr b="1" lang="en-US" sz="1600" spc="-1" strike="noStrike">
                <a:solidFill>
                  <a:srgbClr val="292929"/>
                </a:solidFill>
                <a:latin typeface="Abadi"/>
                <a:ea typeface="DejaVu Sans"/>
              </a:rPr>
              <a:t> But, what will be the bid price that Space-X offers for a certain launch</a:t>
            </a:r>
            <a:r>
              <a:rPr b="0" lang="en-US" sz="1600" spc="-1" strike="noStrike">
                <a:solidFill>
                  <a:srgbClr val="292929"/>
                </a:solidFill>
                <a:latin typeface="Abadi"/>
                <a:ea typeface="DejaVu Sans"/>
              </a:rPr>
              <a:t>? We’d like to undercut that just a bit, and therefore win the bid.</a:t>
            </a:r>
            <a:endParaRPr b="0" lang="en-GB" sz="1600" spc="-1" strike="noStrike">
              <a:latin typeface="Arial"/>
            </a:endParaRPr>
          </a:p>
          <a:p>
            <a:pPr marL="228600" indent="-227880">
              <a:lnSpc>
                <a:spcPct val="90000"/>
              </a:lnSpc>
              <a:spcBef>
                <a:spcPts val="1400"/>
              </a:spcBef>
              <a:buClr>
                <a:srgbClr val="292929"/>
              </a:buClr>
              <a:buFont typeface="Arial"/>
              <a:buChar char="•"/>
            </a:pPr>
            <a:r>
              <a:rPr b="0" lang="en-US" sz="1600" spc="-1" strike="noStrike">
                <a:solidFill>
                  <a:srgbClr val="292929"/>
                </a:solidFill>
                <a:latin typeface="Abadi"/>
                <a:ea typeface="DejaVu Sans"/>
              </a:rPr>
              <a:t>If we could predict in advance whether the Falcon 9 will land successfully, we can know the Space-X bid price in advance.  Knowing that, we will be able to undercut the bid and win the contract.</a:t>
            </a:r>
            <a:endParaRPr b="0" lang="en-GB" sz="1600" spc="-1" strike="noStrike">
              <a:latin typeface="Arial"/>
            </a:endParaRPr>
          </a:p>
          <a:p>
            <a:pPr marL="228600" indent="-227880">
              <a:lnSpc>
                <a:spcPct val="90000"/>
              </a:lnSpc>
              <a:spcBef>
                <a:spcPts val="1400"/>
              </a:spcBef>
              <a:buClr>
                <a:srgbClr val="292929"/>
              </a:buClr>
              <a:buFont typeface="Arial"/>
              <a:buChar char="•"/>
            </a:pPr>
            <a:r>
              <a:rPr b="0" lang="en-US" sz="1600" spc="-1" strike="noStrike">
                <a:solidFill>
                  <a:srgbClr val="292929"/>
                </a:solidFill>
                <a:latin typeface="Abadi"/>
                <a:ea typeface="DejaVu Sans"/>
              </a:rPr>
              <a:t>But is that even possible—to predict whether the Falcon 9 will return to earth in one piece, even before it launches?  It turns out it is very possible, and can be predicted using the data and methodologies outlined in this report.</a:t>
            </a:r>
            <a:endParaRPr b="0" lang="en-GB" sz="1600" spc="-1" strike="noStrike">
              <a:latin typeface="Arial"/>
            </a:endParaRPr>
          </a:p>
          <a:p>
            <a:pPr marL="228600" indent="-227880">
              <a:lnSpc>
                <a:spcPct val="90000"/>
              </a:lnSpc>
              <a:spcBef>
                <a:spcPts val="1400"/>
              </a:spcBef>
              <a:buClr>
                <a:srgbClr val="292929"/>
              </a:buClr>
              <a:buFont typeface="Arial"/>
              <a:buChar char="•"/>
            </a:pPr>
            <a:endParaRPr b="0" lang="en-GB" sz="16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558675E-2BE3-4348-935C-24F177EDB210}" type="slidenum">
              <a:rPr b="0" lang="en-US" sz="1600" spc="-1" strike="noStrike">
                <a:solidFill>
                  <a:srgbClr val="1c7ddb"/>
                </a:solidFill>
                <a:latin typeface="Abadi"/>
              </a:rPr>
              <a:t>&lt;number&gt;</a:t>
            </a:fld>
            <a:endParaRPr b="0" lang="en-GB" sz="1600" spc="-1" strike="noStrike">
              <a:latin typeface="Arial"/>
            </a:endParaRPr>
          </a:p>
        </p:txBody>
      </p:sp>
      <p:sp>
        <p:nvSpPr>
          <p:cNvPr id="290" name="CustomShape 2"/>
          <p:cNvSpPr/>
          <p:nvPr/>
        </p:nvSpPr>
        <p:spPr>
          <a:xfrm>
            <a:off x="648000" y="1440000"/>
            <a:ext cx="105508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By filtering by that launch site, we can see what percentage of launches from that site resulted in successful vs. unsuccessful landings.</a:t>
            </a:r>
            <a:endParaRPr b="0" lang="en-GB" sz="2200" spc="-1" strike="noStrike">
              <a:latin typeface="Arial"/>
            </a:endParaRPr>
          </a:p>
        </p:txBody>
      </p:sp>
      <p:sp>
        <p:nvSpPr>
          <p:cNvPr id="29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Drilling Down to Specific Launch Sites</a:t>
            </a:r>
            <a:endParaRPr b="0" lang="en-GB" sz="4000" spc="-1" strike="noStrike">
              <a:latin typeface="Arial"/>
            </a:endParaRPr>
          </a:p>
        </p:txBody>
      </p:sp>
      <p:pic>
        <p:nvPicPr>
          <p:cNvPr id="292" name="" descr=""/>
          <p:cNvPicPr/>
          <p:nvPr/>
        </p:nvPicPr>
        <p:blipFill>
          <a:blip r:embed="rId2"/>
          <a:stretch/>
        </p:blipFill>
        <p:spPr>
          <a:xfrm>
            <a:off x="696240" y="2238480"/>
            <a:ext cx="10463760" cy="37256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C888706-6776-4B8E-A90F-696E8ED9FBF5}" type="slidenum">
              <a:rPr b="0" lang="en-US" sz="1600" spc="-1" strike="noStrike">
                <a:solidFill>
                  <a:srgbClr val="1c7ddb"/>
                </a:solidFill>
                <a:latin typeface="Abadi"/>
              </a:rPr>
              <a:t>&lt;number&gt;</a:t>
            </a:fld>
            <a:endParaRPr b="0" lang="en-GB" sz="1600" spc="-1" strike="noStrike">
              <a:latin typeface="Arial"/>
            </a:endParaRPr>
          </a:p>
        </p:txBody>
      </p:sp>
      <p:sp>
        <p:nvSpPr>
          <p:cNvPr id="294" name="CustomShape 2"/>
          <p:cNvSpPr/>
          <p:nvPr/>
        </p:nvSpPr>
        <p:spPr>
          <a:xfrm>
            <a:off x="529920" y="1440000"/>
            <a:ext cx="108460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1600" spc="-1" strike="noStrike">
                <a:solidFill>
                  <a:srgbClr val="292929"/>
                </a:solidFill>
                <a:latin typeface="Abadi"/>
              </a:rPr>
              <a:t>Using this interactive slider and scatterplot, we can determine which booster versions and payload weights were associated with successful and unsuccessful landings. The “Launch site” dropdown also affects this scatterplot, so we can see stats for each launch site.</a:t>
            </a:r>
            <a:endParaRPr b="0" lang="en-GB" sz="1600" spc="-1" strike="noStrike">
              <a:latin typeface="Arial"/>
            </a:endParaRPr>
          </a:p>
        </p:txBody>
      </p:sp>
      <p:sp>
        <p:nvSpPr>
          <p:cNvPr id="29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What about Payload Weight?</a:t>
            </a:r>
            <a:endParaRPr b="0" lang="en-GB" sz="4000" spc="-1" strike="noStrike">
              <a:latin typeface="Arial"/>
            </a:endParaRPr>
          </a:p>
        </p:txBody>
      </p:sp>
      <p:pic>
        <p:nvPicPr>
          <p:cNvPr id="296" name="" descr=""/>
          <p:cNvPicPr/>
          <p:nvPr/>
        </p:nvPicPr>
        <p:blipFill>
          <a:blip r:embed="rId2"/>
          <a:stretch/>
        </p:blipFill>
        <p:spPr>
          <a:xfrm>
            <a:off x="720000" y="2397600"/>
            <a:ext cx="10296000" cy="40291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7" name="CustomShape 1"/>
          <p:cNvSpPr/>
          <p:nvPr/>
        </p:nvSpPr>
        <p:spPr>
          <a:xfrm>
            <a:off x="810720" y="252972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8"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46EDD2E-D8FC-479E-9017-2CB73A7C12FD}" type="slidenum">
              <a:rPr b="0" lang="en-US" sz="1600" spc="-1" strike="noStrike">
                <a:solidFill>
                  <a:srgbClr val="1c7ddb"/>
                </a:solidFill>
                <a:latin typeface="Abadi"/>
              </a:rPr>
              <a:t>&lt;number&gt;</a:t>
            </a:fld>
            <a:endParaRPr b="0" lang="en-GB" sz="1600" spc="-1" strike="noStrike">
              <a:latin typeface="Arial"/>
            </a:endParaRPr>
          </a:p>
        </p:txBody>
      </p:sp>
      <p:sp>
        <p:nvSpPr>
          <p:cNvPr id="299" name="CustomShape 2"/>
          <p:cNvSpPr/>
          <p:nvPr/>
        </p:nvSpPr>
        <p:spPr>
          <a:xfrm>
            <a:off x="650880" y="1373040"/>
            <a:ext cx="10653120" cy="48189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We tested </a:t>
            </a:r>
            <a:endParaRPr b="0" lang="en-GB" sz="2200" spc="-1" strike="noStrike">
              <a:latin typeface="Arial"/>
            </a:endParaRPr>
          </a:p>
        </p:txBody>
      </p:sp>
      <p:sp>
        <p:nvSpPr>
          <p:cNvPr id="300"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2740EFD-5688-4F8D-A7E0-D236FB3D9E11}" type="slidenum">
              <a:rPr b="0" lang="en-US" sz="1600" spc="-1" strike="noStrike">
                <a:solidFill>
                  <a:srgbClr val="1c7ddb"/>
                </a:solidFill>
                <a:latin typeface="Abadi"/>
              </a:rPr>
              <a:t>43</a:t>
            </a:fld>
            <a:endParaRPr b="0" lang="en-GB" sz="1600" spc="-1" strike="noStrike">
              <a:latin typeface="Arial"/>
            </a:endParaRPr>
          </a:p>
        </p:txBody>
      </p:sp>
      <p:sp>
        <p:nvSpPr>
          <p:cNvPr id="302" name="CustomShape 2"/>
          <p:cNvSpPr/>
          <p:nvPr/>
        </p:nvSpPr>
        <p:spPr>
          <a:xfrm>
            <a:off x="770040" y="2057400"/>
            <a:ext cx="9477360" cy="38109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Show the confusion matrix of the best performing model with an explanation </a:t>
            </a:r>
            <a:endParaRPr b="0" lang="en-GB" sz="2200" spc="-1" strike="noStrike">
              <a:latin typeface="Arial"/>
            </a:endParaRPr>
          </a:p>
        </p:txBody>
      </p:sp>
      <p:sp>
        <p:nvSpPr>
          <p:cNvPr id="30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C7740A1-EF06-4BC7-B47F-EFDA70FD802B}" type="slidenum">
              <a:rPr b="0" lang="en-US" sz="1600" spc="-1" strike="noStrike">
                <a:solidFill>
                  <a:srgbClr val="1c7ddb"/>
                </a:solidFill>
                <a:latin typeface="Abadi"/>
              </a:rPr>
              <a:t>44</a:t>
            </a:fld>
            <a:endParaRPr b="0" lang="en-GB" sz="1600" spc="-1" strike="noStrike">
              <a:latin typeface="Arial"/>
            </a:endParaRPr>
          </a:p>
        </p:txBody>
      </p:sp>
      <p:sp>
        <p:nvSpPr>
          <p:cNvPr id="305" name="CustomShape 2"/>
          <p:cNvSpPr/>
          <p:nvPr/>
        </p:nvSpPr>
        <p:spPr>
          <a:xfrm>
            <a:off x="770040" y="1874880"/>
            <a:ext cx="59032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Point 1</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Point 2</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Point 3</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Point 4</a:t>
            </a:r>
            <a:endParaRPr b="0" lang="en-GB" sz="2200" spc="-1" strike="noStrike">
              <a:latin typeface="Arial"/>
            </a:endParaRPr>
          </a:p>
          <a:p>
            <a:pPr>
              <a:lnSpc>
                <a:spcPct val="100000"/>
              </a:lnSpc>
              <a:spcBef>
                <a:spcPts val="1400"/>
              </a:spcBef>
            </a:pPr>
            <a:r>
              <a:rPr b="0" lang="en-US" sz="2200" spc="-1" strike="noStrike">
                <a:solidFill>
                  <a:srgbClr val="292929"/>
                </a:solidFill>
                <a:latin typeface="Abadi"/>
              </a:rPr>
              <a:t>…</a:t>
            </a:r>
            <a:endParaRPr b="0" lang="en-GB" sz="2200" spc="-1" strike="noStrike">
              <a:latin typeface="Arial"/>
            </a:endParaRPr>
          </a:p>
        </p:txBody>
      </p:sp>
      <p:sp>
        <p:nvSpPr>
          <p:cNvPr id="306"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Conclusions</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1C6913D-268F-4038-A21F-F739E7DDED99}" type="slidenum">
              <a:rPr b="0" lang="en-US" sz="1600" spc="-1" strike="noStrike">
                <a:solidFill>
                  <a:srgbClr val="1c7ddb"/>
                </a:solidFill>
                <a:latin typeface="Abadi"/>
              </a:rPr>
              <a:t>45</a:t>
            </a:fld>
            <a:endParaRPr b="0" lang="en-GB" sz="1600" spc="-1" strike="noStrike">
              <a:latin typeface="Arial"/>
            </a:endParaRPr>
          </a:p>
        </p:txBody>
      </p:sp>
      <p:sp>
        <p:nvSpPr>
          <p:cNvPr id="308" name="CustomShape 2"/>
          <p:cNvSpPr/>
          <p:nvPr/>
        </p:nvSpPr>
        <p:spPr>
          <a:xfrm>
            <a:off x="770040" y="185940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Include any relevant assets like Python code snippets, SQL queries, charts, Notebook outputs, or data sets that you may have created during this project</a:t>
            </a:r>
            <a:endParaRPr b="0" lang="en-GB" sz="2200" spc="-1" strike="noStrike">
              <a:latin typeface="Arial"/>
            </a:endParaRPr>
          </a:p>
        </p:txBody>
      </p:sp>
      <p:sp>
        <p:nvSpPr>
          <p:cNvPr id="30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Appendix</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9" name="CustomShape 1"/>
          <p:cNvSpPr/>
          <p:nvPr/>
        </p:nvSpPr>
        <p:spPr>
          <a:xfrm>
            <a:off x="944892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7152E28-6B64-4AFA-B7C7-2C78C5F0EFCA}" type="slidenum">
              <a:rPr b="0" lang="en-US" sz="1600" spc="-1" strike="noStrike">
                <a:solidFill>
                  <a:srgbClr val="1c7ddb"/>
                </a:solidFill>
                <a:latin typeface="Abadi"/>
              </a:rPr>
              <a:t>4</a:t>
            </a:fld>
            <a:endParaRPr b="0" lang="en-GB" sz="1600" spc="-1" strike="noStrike">
              <a:latin typeface="Arial"/>
            </a:endParaRPr>
          </a:p>
        </p:txBody>
      </p:sp>
      <p:sp>
        <p:nvSpPr>
          <p:cNvPr id="170" name="CustomShape 2"/>
          <p:cNvSpPr/>
          <p:nvPr/>
        </p:nvSpPr>
        <p:spPr>
          <a:xfrm>
            <a:off x="777960" y="281268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17E24B5-31A9-4604-94C2-91E01C07A978}" type="slidenum">
              <a:rPr b="0" lang="en-US" sz="1600" spc="-1" strike="noStrike">
                <a:solidFill>
                  <a:srgbClr val="1c7ddb"/>
                </a:solidFill>
                <a:latin typeface="Abadi"/>
              </a:rPr>
              <a:t>4</a:t>
            </a:fld>
            <a:endParaRPr b="0" lang="en-GB" sz="1600" spc="-1" strike="noStrike">
              <a:latin typeface="Arial"/>
            </a:endParaRPr>
          </a:p>
        </p:txBody>
      </p:sp>
      <p:sp>
        <p:nvSpPr>
          <p:cNvPr id="172" name="CustomShape 2"/>
          <p:cNvSpPr/>
          <p:nvPr/>
        </p:nvSpPr>
        <p:spPr>
          <a:xfrm>
            <a:off x="770040" y="1328760"/>
            <a:ext cx="10104120" cy="5211000"/>
          </a:xfrm>
          <a:prstGeom prst="rect">
            <a:avLst/>
          </a:prstGeom>
          <a:noFill/>
          <a:ln>
            <a:noFill/>
          </a:ln>
        </p:spPr>
        <p:style>
          <a:lnRef idx="0"/>
          <a:fillRef idx="0"/>
          <a:effectRef idx="0"/>
          <a:fontRef idx="minor"/>
        </p:style>
        <p:txBody>
          <a:bodyPr lIns="90000" rIns="90000" tIns="45000" bIns="45000">
            <a:normAutofit fontScale="6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GB" sz="88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400" spc="-1" strike="noStrike">
                <a:solidFill>
                  <a:srgbClr val="292929"/>
                </a:solidFill>
                <a:latin typeface="Abadi"/>
                <a:ea typeface="DejaVu Sans"/>
              </a:rPr>
              <a:t> </a:t>
            </a:r>
            <a:r>
              <a:rPr b="0" lang="en-US" sz="4400" spc="-1" strike="noStrike">
                <a:solidFill>
                  <a:srgbClr val="292929"/>
                </a:solidFill>
                <a:latin typeface="Abadi"/>
                <a:ea typeface="DejaVu Sans"/>
              </a:rPr>
              <a:t>Data collection:</a:t>
            </a:r>
            <a:endParaRPr b="0" lang="en-GB" sz="4400" spc="-1" strike="noStrike">
              <a:latin typeface="Arial"/>
            </a:endParaRPr>
          </a:p>
          <a:p>
            <a:pPr>
              <a:lnSpc>
                <a:spcPct val="120000"/>
              </a:lnSpc>
              <a:spcBef>
                <a:spcPts val="1400"/>
              </a:spcBef>
              <a:tabLst>
                <a:tab algn="l" pos="0"/>
              </a:tabLst>
            </a:pPr>
            <a:r>
              <a:rPr b="0" lang="en-US" sz="4400" spc="-1" strike="noStrike">
                <a:solidFill>
                  <a:srgbClr val="666666"/>
                </a:solidFill>
                <a:latin typeface="Abadi"/>
                <a:ea typeface="DejaVu Sans"/>
              </a:rPr>
              <a:t>Data was collected via the Space-X API, which provides statistics on every Space-X launch.  Also, additional data was scraped from the internet, specifically WikiPedia.</a:t>
            </a:r>
            <a:endParaRPr b="0" lang="en-GB" sz="44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400" spc="-1" strike="noStrike">
                <a:solidFill>
                  <a:srgbClr val="292929"/>
                </a:solidFill>
                <a:latin typeface="Abadi"/>
                <a:ea typeface="DejaVu Sans"/>
              </a:rPr>
              <a:t> </a:t>
            </a:r>
            <a:r>
              <a:rPr b="0" lang="en-US" sz="4400" spc="-1" strike="noStrike">
                <a:solidFill>
                  <a:srgbClr val="292929"/>
                </a:solidFill>
                <a:latin typeface="Abadi"/>
                <a:ea typeface="DejaVu Sans"/>
              </a:rPr>
              <a:t>Data processing:</a:t>
            </a:r>
            <a:endParaRPr b="0" lang="en-GB" sz="4400" spc="-1" strike="noStrike">
              <a:latin typeface="Arial"/>
            </a:endParaRPr>
          </a:p>
          <a:p>
            <a:pPr>
              <a:lnSpc>
                <a:spcPct val="120000"/>
              </a:lnSpc>
              <a:spcBef>
                <a:spcPts val="1400"/>
              </a:spcBef>
              <a:tabLst>
                <a:tab algn="l" pos="0"/>
              </a:tabLst>
            </a:pPr>
            <a:r>
              <a:rPr b="0" lang="en-US" sz="4400" spc="-1" strike="noStrike">
                <a:solidFill>
                  <a:srgbClr val="666666"/>
                </a:solidFill>
                <a:latin typeface="Abadi"/>
                <a:ea typeface="DejaVu Sans"/>
              </a:rPr>
              <a:t>Much of the data was textual (like “False Ocean” for an unsuccessful ocean landing, and “True Ocean” for a successful one), so we had to convert all of this kind of fuzzy textual data into zeros and ones (for the computer to understand it)</a:t>
            </a:r>
            <a:endParaRPr b="0" lang="en-GB" sz="44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400" spc="-1" strike="noStrike">
                <a:solidFill>
                  <a:srgbClr val="292929"/>
                </a:solidFill>
                <a:latin typeface="Abadi"/>
                <a:ea typeface="DejaVu Sans"/>
              </a:rPr>
              <a:t>Exploratory data analysis:</a:t>
            </a:r>
            <a:endParaRPr b="0" lang="en-GB" sz="44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400" spc="-1" strike="noStrike">
                <a:solidFill>
                  <a:srgbClr val="666666"/>
                </a:solidFill>
                <a:latin typeface="Abadi"/>
                <a:ea typeface="DejaVu Sans"/>
              </a:rPr>
              <a:t>We explored the data using Seaborn (a Python data visualization library) as well as SQL queries.</a:t>
            </a:r>
            <a:endParaRPr b="0" lang="en-GB" sz="44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400" spc="-1" strike="noStrike">
                <a:solidFill>
                  <a:srgbClr val="292929"/>
                </a:solidFill>
                <a:latin typeface="Abadi"/>
                <a:ea typeface="DejaVu Sans"/>
              </a:rPr>
              <a:t>Interactive visual analytics</a:t>
            </a:r>
            <a:endParaRPr b="0" lang="en-GB" sz="44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400" spc="-1" strike="noStrike">
                <a:solidFill>
                  <a:srgbClr val="666666"/>
                </a:solidFill>
                <a:latin typeface="Abadi"/>
                <a:ea typeface="DejaVu Sans"/>
              </a:rPr>
              <a:t>Using Folium (a Python map-creating library), we tried to discover correlations between launch site and landing success.  Also, Plotly Dash was used to create an interactive web-based dashboard for data exploration.</a:t>
            </a:r>
            <a:endParaRPr b="0" lang="en-GB" sz="44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400" spc="-1" strike="noStrike">
                <a:solidFill>
                  <a:srgbClr val="292929"/>
                </a:solidFill>
                <a:latin typeface="Abadi"/>
                <a:ea typeface="DejaVu Sans"/>
              </a:rPr>
              <a:t>Perform predictive analysis using classification models</a:t>
            </a:r>
            <a:endParaRPr b="0" lang="en-GB" sz="44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4400" spc="-1" strike="noStrike">
                <a:solidFill>
                  <a:srgbClr val="666666"/>
                </a:solidFill>
                <a:latin typeface="Abadi"/>
                <a:ea typeface="DejaVu Sans"/>
              </a:rPr>
              <a:t>Finally, we tested (in-sample and out-of-sample) a number of machine learning models, and found the most accurate one.</a:t>
            </a:r>
            <a:endParaRPr b="0" lang="en-GB" sz="4400" spc="-1" strike="noStrike">
              <a:latin typeface="Arial"/>
            </a:endParaRPr>
          </a:p>
          <a:p>
            <a:pPr>
              <a:lnSpc>
                <a:spcPct val="120000"/>
              </a:lnSpc>
              <a:spcBef>
                <a:spcPts val="1400"/>
              </a:spcBef>
              <a:tabLst>
                <a:tab algn="l" pos="0"/>
              </a:tabLst>
            </a:pPr>
            <a:endParaRPr b="0" lang="en-GB" sz="4400" spc="-1" strike="noStrike">
              <a:latin typeface="Arial"/>
            </a:endParaRPr>
          </a:p>
          <a:p>
            <a:pPr>
              <a:lnSpc>
                <a:spcPct val="100000"/>
              </a:lnSpc>
              <a:spcBef>
                <a:spcPts val="1400"/>
              </a:spcBef>
              <a:tabLst>
                <a:tab algn="l" pos="0"/>
              </a:tabLst>
            </a:pPr>
            <a:endParaRPr b="0" lang="en-GB" sz="4400" spc="-1" strike="noStrike">
              <a:latin typeface="Arial"/>
            </a:endParaRPr>
          </a:p>
          <a:p>
            <a:pPr>
              <a:lnSpc>
                <a:spcPct val="100000"/>
              </a:lnSpc>
              <a:spcBef>
                <a:spcPts val="1400"/>
              </a:spcBef>
              <a:tabLst>
                <a:tab algn="l" pos="0"/>
              </a:tabLst>
            </a:pPr>
            <a:endParaRPr b="0" lang="en-GB" sz="4400" spc="-1" strike="noStrike">
              <a:latin typeface="Arial"/>
            </a:endParaRPr>
          </a:p>
          <a:p>
            <a:pPr>
              <a:lnSpc>
                <a:spcPct val="100000"/>
              </a:lnSpc>
              <a:spcBef>
                <a:spcPts val="1400"/>
              </a:spcBef>
              <a:tabLst>
                <a:tab algn="l" pos="0"/>
              </a:tabLst>
            </a:pPr>
            <a:endParaRPr b="0" lang="en-GB" sz="4400" spc="-1" strike="noStrike">
              <a:latin typeface="Arial"/>
            </a:endParaRPr>
          </a:p>
          <a:p>
            <a:pPr>
              <a:lnSpc>
                <a:spcPct val="100000"/>
              </a:lnSpc>
              <a:spcBef>
                <a:spcPts val="1400"/>
              </a:spcBef>
              <a:tabLst>
                <a:tab algn="l" pos="0"/>
              </a:tabLst>
            </a:pPr>
            <a:endParaRPr b="0" lang="en-GB" sz="4400" spc="-1" strike="noStrike">
              <a:latin typeface="Arial"/>
            </a:endParaRPr>
          </a:p>
        </p:txBody>
      </p:sp>
      <p:sp>
        <p:nvSpPr>
          <p:cNvPr id="17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Methodology</a:t>
            </a:r>
            <a:endParaRPr b="0" lang="en-GB"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F72FF62-6794-4E83-A9D1-81172EAFA31A}" type="slidenum">
              <a:rPr b="0" lang="en-US" sz="1600" spc="-1" strike="noStrike">
                <a:solidFill>
                  <a:srgbClr val="1c7ddb"/>
                </a:solidFill>
                <a:latin typeface="Abadi"/>
              </a:rPr>
              <a:t>6</a:t>
            </a:fld>
            <a:endParaRPr b="0" lang="en-GB" sz="1600" spc="-1" strike="noStrike">
              <a:latin typeface="Arial"/>
            </a:endParaRPr>
          </a:p>
        </p:txBody>
      </p:sp>
      <p:sp>
        <p:nvSpPr>
          <p:cNvPr id="175" name="CustomShape 2"/>
          <p:cNvSpPr/>
          <p:nvPr/>
        </p:nvSpPr>
        <p:spPr>
          <a:xfrm>
            <a:off x="770040" y="1512000"/>
            <a:ext cx="10514880" cy="466416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rPr>
              <a:t>Data was collected both from Space-X, as well as web sources (WikiPedia).  Using the Python requests library, and Beautiful Soup, we successfully gathered tabular data about a number of Space-X past launches.</a:t>
            </a:r>
            <a:endParaRPr b="0" lang="en-GB" sz="2200" spc="-1" strike="noStrike">
              <a:latin typeface="Arial"/>
            </a:endParaRPr>
          </a:p>
          <a:p>
            <a:pPr>
              <a:lnSpc>
                <a:spcPct val="100000"/>
              </a:lnSpc>
              <a:spcBef>
                <a:spcPts val="1400"/>
              </a:spcBef>
            </a:pPr>
            <a:endParaRPr b="0" lang="en-GB" sz="2200" spc="-1" strike="noStrike">
              <a:latin typeface="Arial"/>
            </a:endParaRPr>
          </a:p>
          <a:p>
            <a:pPr>
              <a:lnSpc>
                <a:spcPct val="100000"/>
              </a:lnSpc>
              <a:tabLst>
                <a:tab algn="l" pos="0"/>
              </a:tabLst>
            </a:pPr>
            <a:endParaRPr b="0" lang="en-GB" sz="2200" spc="-1" strike="noStrike">
              <a:latin typeface="Arial"/>
            </a:endParaRPr>
          </a:p>
        </p:txBody>
      </p:sp>
      <p:sp>
        <p:nvSpPr>
          <p:cNvPr id="176"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en-GB" sz="4000" spc="-1" strike="noStrike">
              <a:latin typeface="Arial"/>
            </a:endParaRPr>
          </a:p>
        </p:txBody>
      </p:sp>
      <p:sp>
        <p:nvSpPr>
          <p:cNvPr id="177" name="CustomShape 4"/>
          <p:cNvSpPr/>
          <p:nvPr/>
        </p:nvSpPr>
        <p:spPr>
          <a:xfrm>
            <a:off x="2700000" y="3240000"/>
            <a:ext cx="3312000" cy="1152000"/>
          </a:xfrm>
          <a:custGeom>
            <a:avLst/>
            <a:gdLst/>
            <a:ahLst/>
            <a:rect l="0" t="0" r="r" b="b"/>
            <a:pathLst>
              <a:path w="9202" h="3202">
                <a:moveTo>
                  <a:pt x="0" y="0"/>
                </a:moveTo>
                <a:lnTo>
                  <a:pt x="6584" y="0"/>
                </a:lnTo>
                <a:lnTo>
                  <a:pt x="9201" y="1600"/>
                </a:lnTo>
                <a:lnTo>
                  <a:pt x="6584" y="3201"/>
                </a:lnTo>
                <a:lnTo>
                  <a:pt x="0" y="3201"/>
                </a:lnTo>
                <a:lnTo>
                  <a:pt x="2616" y="160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GB" sz="1800" spc="-1" strike="noStrike">
                <a:latin typeface="Arial"/>
              </a:rPr>
              <a:t>Gather data from </a:t>
            </a:r>
            <a:endParaRPr b="0" lang="en-GB" sz="1800" spc="-1" strike="noStrike">
              <a:latin typeface="Arial"/>
            </a:endParaRPr>
          </a:p>
          <a:p>
            <a:pPr algn="ctr"/>
            <a:r>
              <a:rPr b="0" lang="en-GB" sz="1800" spc="-1" strike="noStrike">
                <a:latin typeface="Arial"/>
              </a:rPr>
              <a:t>       </a:t>
            </a:r>
            <a:r>
              <a:rPr b="0" lang="en-GB" sz="1800" spc="-1" strike="noStrike">
                <a:latin typeface="Arial"/>
              </a:rPr>
              <a:t>the Space-X API</a:t>
            </a:r>
            <a:endParaRPr b="0" lang="en-GB" sz="1800" spc="-1" strike="noStrike">
              <a:latin typeface="Arial"/>
            </a:endParaRPr>
          </a:p>
          <a:p>
            <a:pPr algn="ctr"/>
            <a:endParaRPr b="0" lang="en-GB" sz="1800" spc="-1" strike="noStrike">
              <a:latin typeface="Arial"/>
            </a:endParaRPr>
          </a:p>
        </p:txBody>
      </p:sp>
      <p:sp>
        <p:nvSpPr>
          <p:cNvPr id="178" name="CustomShape 5"/>
          <p:cNvSpPr/>
          <p:nvPr/>
        </p:nvSpPr>
        <p:spPr>
          <a:xfrm>
            <a:off x="5868000" y="3168000"/>
            <a:ext cx="3312000" cy="2448000"/>
          </a:xfrm>
          <a:custGeom>
            <a:avLst/>
            <a:gdLst/>
            <a:ahLst/>
            <a:rect l="0" t="0" r="r" b="b"/>
            <a:pathLst>
              <a:path w="9202" h="6802">
                <a:moveTo>
                  <a:pt x="0" y="0"/>
                </a:moveTo>
                <a:lnTo>
                  <a:pt x="6584" y="0"/>
                </a:lnTo>
                <a:lnTo>
                  <a:pt x="9201" y="3400"/>
                </a:lnTo>
                <a:lnTo>
                  <a:pt x="6584" y="6801"/>
                </a:lnTo>
                <a:lnTo>
                  <a:pt x="0" y="6801"/>
                </a:lnTo>
                <a:lnTo>
                  <a:pt x="2616" y="340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GB" sz="1800" spc="-1" strike="noStrike">
                <a:latin typeface="Arial"/>
              </a:rPr>
              <a:t>Put the data</a:t>
            </a:r>
            <a:endParaRPr b="0" lang="en-GB" sz="1800" spc="-1" strike="noStrike">
              <a:latin typeface="Arial"/>
            </a:endParaRPr>
          </a:p>
          <a:p>
            <a:pPr algn="ctr"/>
            <a:r>
              <a:rPr b="0" lang="en-GB" sz="1800" spc="-1" strike="noStrike">
                <a:latin typeface="Arial"/>
              </a:rPr>
              <a:t>Into a Pandas</a:t>
            </a:r>
            <a:endParaRPr b="0" lang="en-GB" sz="1800" spc="-1" strike="noStrike">
              <a:latin typeface="Arial"/>
            </a:endParaRPr>
          </a:p>
          <a:p>
            <a:pPr algn="ctr"/>
            <a:r>
              <a:rPr b="0" lang="en-GB" sz="1800" spc="-1" strike="noStrike">
                <a:latin typeface="Arial"/>
              </a:rPr>
              <a:t>Dataframe,</a:t>
            </a:r>
            <a:endParaRPr b="0" lang="en-GB" sz="1800" spc="-1" strike="noStrike">
              <a:latin typeface="Arial"/>
            </a:endParaRPr>
          </a:p>
          <a:p>
            <a:pPr algn="ctr"/>
            <a:r>
              <a:rPr b="0" lang="en-GB" sz="1800" spc="-1" strike="noStrike">
                <a:latin typeface="Arial"/>
              </a:rPr>
              <a:t>Then into a</a:t>
            </a:r>
            <a:endParaRPr b="0" lang="en-GB" sz="1800" spc="-1" strike="noStrike">
              <a:latin typeface="Arial"/>
            </a:endParaRPr>
          </a:p>
          <a:p>
            <a:pPr algn="ctr"/>
            <a:r>
              <a:rPr b="0" lang="en-GB" sz="1800" spc="-1" strike="noStrike">
                <a:latin typeface="Arial"/>
              </a:rPr>
              <a:t>CSV file</a:t>
            </a:r>
            <a:endParaRPr b="0" lang="en-GB" sz="1800" spc="-1" strike="noStrike">
              <a:latin typeface="Arial"/>
            </a:endParaRPr>
          </a:p>
        </p:txBody>
      </p:sp>
      <p:sp>
        <p:nvSpPr>
          <p:cNvPr id="179" name="CustomShape 6"/>
          <p:cNvSpPr/>
          <p:nvPr/>
        </p:nvSpPr>
        <p:spPr>
          <a:xfrm>
            <a:off x="2700000" y="4464000"/>
            <a:ext cx="3312000" cy="1152000"/>
          </a:xfrm>
          <a:custGeom>
            <a:avLst/>
            <a:gdLst/>
            <a:ahLst/>
            <a:rect l="0" t="0" r="r" b="b"/>
            <a:pathLst>
              <a:path w="9202" h="3202">
                <a:moveTo>
                  <a:pt x="0" y="0"/>
                </a:moveTo>
                <a:lnTo>
                  <a:pt x="6584" y="0"/>
                </a:lnTo>
                <a:lnTo>
                  <a:pt x="9201" y="1600"/>
                </a:lnTo>
                <a:lnTo>
                  <a:pt x="6584" y="3201"/>
                </a:lnTo>
                <a:lnTo>
                  <a:pt x="0" y="3201"/>
                </a:lnTo>
                <a:lnTo>
                  <a:pt x="2616" y="160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GB" sz="1800" spc="-1" strike="noStrike">
                <a:latin typeface="Arial"/>
              </a:rPr>
              <a:t>Gather data from </a:t>
            </a:r>
            <a:endParaRPr b="0" lang="en-GB" sz="1800" spc="-1" strike="noStrike">
              <a:latin typeface="Arial"/>
            </a:endParaRPr>
          </a:p>
          <a:p>
            <a:pPr algn="ctr"/>
            <a:r>
              <a:rPr b="0" lang="en-GB" sz="1800" spc="-1" strike="noStrike">
                <a:latin typeface="Arial"/>
              </a:rPr>
              <a:t>       </a:t>
            </a:r>
            <a:r>
              <a:rPr b="0" lang="en-GB" sz="1800" spc="-1" strike="noStrike">
                <a:latin typeface="Arial"/>
              </a:rPr>
              <a:t>WikiPedia </a:t>
            </a:r>
            <a:endParaRPr b="0" lang="en-GB" sz="1800" spc="-1" strike="noStrike">
              <a:latin typeface="Arial"/>
            </a:endParaRPr>
          </a:p>
          <a:p>
            <a:pPr algn="ctr"/>
            <a:r>
              <a:rPr b="0" lang="en-GB" sz="1800" spc="-1" strike="noStrike">
                <a:latin typeface="Arial"/>
              </a:rPr>
              <a:t>(web crawling)</a:t>
            </a:r>
            <a:endParaRPr b="0" lang="en-GB" sz="1800" spc="-1" strike="noStrike">
              <a:latin typeface="Arial"/>
            </a:endParaRPr>
          </a:p>
          <a:p>
            <a:pPr algn="ct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16AEE45-C2E3-483A-8D7E-25F401DF0CEC}" type="slidenum">
              <a:rPr b="0" lang="en-US" sz="1600" spc="-1" strike="noStrike">
                <a:solidFill>
                  <a:srgbClr val="1c7ddb"/>
                </a:solidFill>
                <a:latin typeface="Abadi"/>
              </a:rPr>
              <a:t>&lt;number&gt;</a:t>
            </a:fld>
            <a:endParaRPr b="0" lang="en-GB" sz="1600" spc="-1" strike="noStrike">
              <a:latin typeface="Arial"/>
            </a:endParaRPr>
          </a:p>
        </p:txBody>
      </p:sp>
      <p:sp>
        <p:nvSpPr>
          <p:cNvPr id="181" name="CustomShape 2"/>
          <p:cNvSpPr/>
          <p:nvPr/>
        </p:nvSpPr>
        <p:spPr>
          <a:xfrm>
            <a:off x="820800" y="1800360"/>
            <a:ext cx="10195200" cy="4225320"/>
          </a:xfrm>
          <a:prstGeom prst="rect">
            <a:avLst/>
          </a:prstGeom>
          <a:noFill/>
          <a:ln>
            <a:noFill/>
          </a:ln>
        </p:spPr>
        <p:style>
          <a:lnRef idx="0"/>
          <a:fillRef idx="0"/>
          <a:effectRef idx="0"/>
          <a:fontRef idx="minor"/>
        </p:style>
        <p:txBody>
          <a:bodyPr lIns="90000" rIns="90000" tIns="45000" bIns="45000">
            <a:normAutofit fontScale="76000"/>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We used Python’s requests library to make calls to the SpaceX API and get JSON packets in return.  Everything is possible in about 3 lines of code, as shown below, it’s so easy.</a:t>
            </a:r>
            <a:endParaRPr b="0" lang="en-GB" sz="2200" spc="-1" strike="noStrike">
              <a:latin typeface="Arial"/>
            </a:endParaRPr>
          </a:p>
          <a:p>
            <a:pPr>
              <a:lnSpc>
                <a:spcPct val="100000"/>
              </a:lnSpc>
              <a:spcBef>
                <a:spcPts val="1400"/>
              </a:spcBef>
            </a:pPr>
            <a:endParaRPr b="0" lang="en-GB" sz="2200" spc="-1" strike="noStrike">
              <a:latin typeface="Arial"/>
            </a:endParaRPr>
          </a:p>
          <a:p>
            <a:pPr marL="228600" indent="-227880">
              <a:lnSpc>
                <a:spcPct val="100000"/>
              </a:lnSpc>
              <a:spcBef>
                <a:spcPts val="1400"/>
              </a:spcBef>
              <a:buClr>
                <a:srgbClr val="292929"/>
              </a:buClr>
              <a:buFont typeface="Arial"/>
              <a:buChar char="•"/>
            </a:pPr>
            <a:endParaRPr b="0" lang="en-GB" sz="2200" spc="-1" strike="noStrike">
              <a:latin typeface="Arial"/>
            </a:endParaRPr>
          </a:p>
          <a:p>
            <a:pPr marL="228600" indent="-227880">
              <a:lnSpc>
                <a:spcPct val="100000"/>
              </a:lnSpc>
              <a:spcBef>
                <a:spcPts val="1400"/>
              </a:spcBef>
              <a:buClr>
                <a:srgbClr val="292929"/>
              </a:buClr>
              <a:buFont typeface="Arial"/>
              <a:buChar char="•"/>
            </a:pPr>
            <a:endParaRPr b="0" lang="en-GB" sz="2200" spc="-1" strike="noStrike">
              <a:latin typeface="Arial"/>
            </a:endParaRPr>
          </a:p>
          <a:p>
            <a:pPr marL="228600" indent="-227880">
              <a:lnSpc>
                <a:spcPct val="100000"/>
              </a:lnSpc>
              <a:spcBef>
                <a:spcPts val="1400"/>
              </a:spcBef>
              <a:buClr>
                <a:srgbClr val="292929"/>
              </a:buClr>
              <a:buFont typeface="Arial"/>
              <a:buChar char="•"/>
            </a:pPr>
            <a:endParaRPr b="0" lang="en-GB" sz="2200" spc="-1" strike="noStrike">
              <a:latin typeface="Arial"/>
            </a:endParaRPr>
          </a:p>
          <a:p>
            <a:pPr>
              <a:lnSpc>
                <a:spcPct val="100000"/>
              </a:lnSpc>
              <a:spcBef>
                <a:spcPts val="1400"/>
              </a:spcBef>
            </a:pPr>
            <a:endParaRPr b="0" lang="en-GB" sz="2200" spc="-1" strike="noStrike">
              <a:latin typeface="Arial"/>
            </a:endParaRPr>
          </a:p>
          <a:p>
            <a:pPr>
              <a:lnSpc>
                <a:spcPct val="100000"/>
              </a:lnSpc>
              <a:spcBef>
                <a:spcPts val="1400"/>
              </a:spcBef>
            </a:pPr>
            <a:r>
              <a:rPr b="0" lang="en-US" sz="2200" spc="-1" strike="noStrike">
                <a:latin typeface="Abadi"/>
              </a:rPr>
              <a:t>Source code is here:</a:t>
            </a:r>
            <a:br/>
            <a:r>
              <a:rPr b="0" lang="en-US" sz="2200" spc="-1" strike="noStrike">
                <a:latin typeface="Abadi"/>
              </a:rPr>
              <a:t>https://github.com/todbott/jupyter-for-ibm/blob/master/Data%20Science%20Capstone/jupyter-labs-spacex-data-collection-api.ipynb</a:t>
            </a:r>
            <a:br/>
            <a:endParaRPr b="0" lang="en-GB" sz="2200" spc="-1" strike="noStrike">
              <a:latin typeface="Arial"/>
            </a:endParaRPr>
          </a:p>
          <a:p>
            <a:pPr>
              <a:lnSpc>
                <a:spcPct val="90000"/>
              </a:lnSpc>
              <a:spcBef>
                <a:spcPts val="1001"/>
              </a:spcBef>
            </a:pPr>
            <a:endParaRPr b="0" lang="en-GB" sz="2200" spc="-1" strike="noStrike">
              <a:latin typeface="Arial"/>
            </a:endParaRPr>
          </a:p>
          <a:p>
            <a:pPr>
              <a:lnSpc>
                <a:spcPct val="90000"/>
              </a:lnSpc>
              <a:spcBef>
                <a:spcPts val="1001"/>
              </a:spcBef>
            </a:pPr>
            <a:endParaRPr b="0" lang="en-GB" sz="2200" spc="-1" strike="noStrike">
              <a:latin typeface="Arial"/>
            </a:endParaRPr>
          </a:p>
        </p:txBody>
      </p:sp>
      <p:sp>
        <p:nvSpPr>
          <p:cNvPr id="18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GB" sz="4000" spc="-1" strike="noStrike">
              <a:latin typeface="Arial"/>
            </a:endParaRPr>
          </a:p>
        </p:txBody>
      </p:sp>
      <p:pic>
        <p:nvPicPr>
          <p:cNvPr id="183" name="" descr=""/>
          <p:cNvPicPr/>
          <p:nvPr/>
        </p:nvPicPr>
        <p:blipFill>
          <a:blip r:embed="rId2"/>
          <a:stretch/>
        </p:blipFill>
        <p:spPr>
          <a:xfrm>
            <a:off x="1512000" y="2743560"/>
            <a:ext cx="8707320" cy="20084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504CBC8-96B6-452E-AE68-3244D3C022F7}" type="slidenum">
              <a:rPr b="0" lang="en-US" sz="1600" spc="-1" strike="noStrike">
                <a:solidFill>
                  <a:srgbClr val="1c7ddb"/>
                </a:solidFill>
                <a:latin typeface="Abadi"/>
              </a:rPr>
              <a:t>8</a:t>
            </a:fld>
            <a:endParaRPr b="0" lang="en-GB" sz="1600" spc="-1" strike="noStrike">
              <a:latin typeface="Arial"/>
            </a:endParaRPr>
          </a:p>
        </p:txBody>
      </p:sp>
      <p:sp>
        <p:nvSpPr>
          <p:cNvPr id="185" name="CustomShape 2"/>
          <p:cNvSpPr/>
          <p:nvPr/>
        </p:nvSpPr>
        <p:spPr>
          <a:xfrm>
            <a:off x="922320" y="1792440"/>
            <a:ext cx="10309680" cy="3810960"/>
          </a:xfrm>
          <a:prstGeom prst="rect">
            <a:avLst/>
          </a:prstGeom>
          <a:noFill/>
          <a:ln>
            <a:noFill/>
          </a:ln>
        </p:spPr>
        <p:style>
          <a:lnRef idx="0"/>
          <a:fillRef idx="0"/>
          <a:effectRef idx="0"/>
          <a:fontRef idx="minor"/>
        </p:style>
        <p:txBody>
          <a:bodyPr lIns="90000" rIns="90000" tIns="45000" bIns="45000">
            <a:no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Web scraping (using Beautiful Soup) is also an easy process, as shown in the following lines of code.  We successfully got supplementary data from WikiPedia using this method.</a:t>
            </a:r>
            <a:endParaRPr b="0" lang="en-GB" sz="2200" spc="-1" strike="noStrike">
              <a:latin typeface="Arial"/>
            </a:endParaRPr>
          </a:p>
          <a:p>
            <a:pPr marL="228600" indent="-227880">
              <a:lnSpc>
                <a:spcPct val="100000"/>
              </a:lnSpc>
              <a:spcBef>
                <a:spcPts val="1400"/>
              </a:spcBef>
              <a:buClr>
                <a:srgbClr val="292929"/>
              </a:buClr>
              <a:buFont typeface="Arial"/>
              <a:buChar char="•"/>
            </a:pPr>
            <a:br/>
            <a:br/>
            <a:br/>
            <a:br/>
            <a:br/>
            <a:endParaRPr b="0" lang="en-GB"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Source code is here:</a:t>
            </a:r>
            <a:br/>
            <a:r>
              <a:rPr b="0" lang="en-US" sz="2200" spc="-1" strike="noStrike">
                <a:solidFill>
                  <a:srgbClr val="292929"/>
                </a:solidFill>
                <a:latin typeface="Abadi"/>
              </a:rPr>
              <a:t> </a:t>
            </a:r>
            <a:endParaRPr b="0" lang="en-GB" sz="2200" spc="-1" strike="noStrike">
              <a:latin typeface="Arial"/>
            </a:endParaRPr>
          </a:p>
        </p:txBody>
      </p:sp>
      <p:sp>
        <p:nvSpPr>
          <p:cNvPr id="186" name="CustomShape 3"/>
          <p:cNvSpPr/>
          <p:nvPr/>
        </p:nvSpPr>
        <p:spPr>
          <a:xfrm>
            <a:off x="770040" y="538560"/>
            <a:ext cx="10514880" cy="548280"/>
          </a:xfrm>
          <a:prstGeom prst="rect">
            <a:avLst/>
          </a:prstGeom>
          <a:noFill/>
          <a:ln>
            <a:noFill/>
          </a:ln>
        </p:spPr>
        <p:style>
          <a:lnRef idx="0"/>
          <a:fillRef idx="0"/>
          <a:effectRef idx="0"/>
          <a:fontRef idx="minor"/>
        </p:style>
      </p:sp>
      <p:sp>
        <p:nvSpPr>
          <p:cNvPr id="187" name="CustomShape 4"/>
          <p:cNvSpPr/>
          <p:nvPr/>
        </p:nvSpPr>
        <p:spPr>
          <a:xfrm>
            <a:off x="922320" y="69120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en-GB" sz="4000" spc="-1" strike="noStrike">
              <a:latin typeface="Arial"/>
            </a:endParaRPr>
          </a:p>
        </p:txBody>
      </p:sp>
      <p:pic>
        <p:nvPicPr>
          <p:cNvPr id="188" name="" descr=""/>
          <p:cNvPicPr/>
          <p:nvPr/>
        </p:nvPicPr>
        <p:blipFill>
          <a:blip r:embed="rId2"/>
          <a:stretch/>
        </p:blipFill>
        <p:spPr>
          <a:xfrm>
            <a:off x="864000" y="3085560"/>
            <a:ext cx="10524600" cy="16664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125</TotalTime>
  <Application>LibreOffice/6.4.7.2$Linux_X86_64 LibreOffice_project/40$Build-2</Applicat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en-GB</dc:language>
  <cp:lastModifiedBy/>
  <dcterms:modified xsi:type="dcterms:W3CDTF">2023-01-25T19:24:17Z</dcterms:modified>
  <cp:revision>205</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